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emf" ContentType="image/x-emf"/>
  <Default Extension="m4a" ContentType="audio/mp4"/>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Default Extension="mp4" ContentType="video/mp4"/>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7"/>
  </p:notesMasterIdLst>
  <p:sldIdLst>
    <p:sldId id="323" r:id="rId2"/>
    <p:sldId id="326" r:id="rId3"/>
    <p:sldId id="325" r:id="rId4"/>
    <p:sldId id="315" r:id="rId5"/>
    <p:sldId id="276" r:id="rId6"/>
    <p:sldId id="313" r:id="rId7"/>
    <p:sldId id="314" r:id="rId8"/>
    <p:sldId id="269" r:id="rId9"/>
    <p:sldId id="317" r:id="rId10"/>
    <p:sldId id="329" r:id="rId11"/>
    <p:sldId id="328" r:id="rId12"/>
    <p:sldId id="316" r:id="rId13"/>
    <p:sldId id="327" r:id="rId14"/>
    <p:sldId id="310" r:id="rId15"/>
    <p:sldId id="264"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55F2E"/>
    <a:srgbClr val="FFFFF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577" autoAdjust="0"/>
    <p:restoredTop sz="84885" autoAdjust="0"/>
  </p:normalViewPr>
  <p:slideViewPr>
    <p:cSldViewPr snapToGrid="0">
      <p:cViewPr varScale="1">
        <p:scale>
          <a:sx n="72" d="100"/>
          <a:sy n="72" d="100"/>
        </p:scale>
        <p:origin x="-678" y="-96"/>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E84ACF-B949-42AC-81B3-495ABE339609}" type="datetimeFigureOut">
              <a:rPr lang="en-GB" smtClean="0"/>
              <a:pPr/>
              <a:t>08/12/2021</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B428FED-58C1-4300-8624-D8D2A2585BF6}" type="slidenum">
              <a:rPr lang="en-GB" smtClean="0"/>
              <a:pPr/>
              <a:t>‹#›</a:t>
            </a:fld>
            <a:endParaRPr lang="en-GB"/>
          </a:p>
        </p:txBody>
      </p:sp>
    </p:spTree>
    <p:extLst>
      <p:ext uri="{BB962C8B-B14F-4D97-AF65-F5344CB8AC3E}">
        <p14:creationId xmlns:p14="http://schemas.microsoft.com/office/powerpoint/2010/main" xmlns="" val="5858781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B428FED-58C1-4300-8624-D8D2A2585BF6}" type="slidenum">
              <a:rPr lang="en-GB" smtClean="0"/>
              <a:pPr/>
              <a:t>3</a:t>
            </a:fld>
            <a:endParaRPr lang="en-GB"/>
          </a:p>
        </p:txBody>
      </p:sp>
    </p:spTree>
    <p:extLst>
      <p:ext uri="{BB962C8B-B14F-4D97-AF65-F5344CB8AC3E}">
        <p14:creationId xmlns:p14="http://schemas.microsoft.com/office/powerpoint/2010/main" xmlns="" val="866873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B428FED-58C1-4300-8624-D8D2A2585BF6}" type="slidenum">
              <a:rPr lang="en-GB" smtClean="0"/>
              <a:pPr/>
              <a:t>5</a:t>
            </a:fld>
            <a:endParaRPr lang="en-GB"/>
          </a:p>
        </p:txBody>
      </p:sp>
    </p:spTree>
    <p:extLst>
      <p:ext uri="{BB962C8B-B14F-4D97-AF65-F5344CB8AC3E}">
        <p14:creationId xmlns:p14="http://schemas.microsoft.com/office/powerpoint/2010/main" xmlns="" val="39951748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B428FED-58C1-4300-8624-D8D2A2585BF6}" type="slidenum">
              <a:rPr lang="en-GB" smtClean="0"/>
              <a:pPr/>
              <a:t>7</a:t>
            </a:fld>
            <a:endParaRPr lang="en-GB"/>
          </a:p>
        </p:txBody>
      </p:sp>
    </p:spTree>
    <p:extLst>
      <p:ext uri="{BB962C8B-B14F-4D97-AF65-F5344CB8AC3E}">
        <p14:creationId xmlns:p14="http://schemas.microsoft.com/office/powerpoint/2010/main" xmlns="" val="4250951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B428FED-58C1-4300-8624-D8D2A2585BF6}" type="slidenum">
              <a:rPr lang="en-GB" smtClean="0"/>
              <a:pPr/>
              <a:t>8</a:t>
            </a:fld>
            <a:endParaRPr lang="en-GB"/>
          </a:p>
        </p:txBody>
      </p:sp>
    </p:spTree>
    <p:extLst>
      <p:ext uri="{BB962C8B-B14F-4D97-AF65-F5344CB8AC3E}">
        <p14:creationId xmlns:p14="http://schemas.microsoft.com/office/powerpoint/2010/main" xmlns="" val="18558159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B428FED-58C1-4300-8624-D8D2A2585BF6}" type="slidenum">
              <a:rPr lang="en-GB" smtClean="0"/>
              <a:pPr/>
              <a:t>9</a:t>
            </a:fld>
            <a:endParaRPr lang="en-GB"/>
          </a:p>
        </p:txBody>
      </p:sp>
    </p:spTree>
    <p:extLst>
      <p:ext uri="{BB962C8B-B14F-4D97-AF65-F5344CB8AC3E}">
        <p14:creationId xmlns:p14="http://schemas.microsoft.com/office/powerpoint/2010/main" xmlns="" val="37965537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B428FED-58C1-4300-8624-D8D2A2585BF6}" type="slidenum">
              <a:rPr lang="en-GB" smtClean="0"/>
              <a:pPr/>
              <a:t>10</a:t>
            </a:fld>
            <a:endParaRPr lang="en-GB"/>
          </a:p>
        </p:txBody>
      </p:sp>
    </p:spTree>
    <p:extLst>
      <p:ext uri="{BB962C8B-B14F-4D97-AF65-F5344CB8AC3E}">
        <p14:creationId xmlns:p14="http://schemas.microsoft.com/office/powerpoint/2010/main" xmlns="" val="14804643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B428FED-58C1-4300-8624-D8D2A2585BF6}" type="slidenum">
              <a:rPr lang="en-GB" smtClean="0"/>
              <a:pPr/>
              <a:t>11</a:t>
            </a:fld>
            <a:endParaRPr lang="en-GB"/>
          </a:p>
        </p:txBody>
      </p:sp>
    </p:spTree>
    <p:extLst>
      <p:ext uri="{BB962C8B-B14F-4D97-AF65-F5344CB8AC3E}">
        <p14:creationId xmlns:p14="http://schemas.microsoft.com/office/powerpoint/2010/main" xmlns="" val="27637465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B428FED-58C1-4300-8624-D8D2A2585BF6}" type="slidenum">
              <a:rPr lang="en-GB" smtClean="0"/>
              <a:pPr/>
              <a:t>13</a:t>
            </a:fld>
            <a:endParaRPr lang="en-GB"/>
          </a:p>
        </p:txBody>
      </p:sp>
    </p:spTree>
    <p:extLst>
      <p:ext uri="{BB962C8B-B14F-4D97-AF65-F5344CB8AC3E}">
        <p14:creationId xmlns:p14="http://schemas.microsoft.com/office/powerpoint/2010/main" xmlns="" val="13786956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B428FED-58C1-4300-8624-D8D2A2585BF6}" type="slidenum">
              <a:rPr lang="en-GB" smtClean="0"/>
              <a:pPr/>
              <a:t>15</a:t>
            </a:fld>
            <a:endParaRPr lang="en-GB"/>
          </a:p>
        </p:txBody>
      </p:sp>
    </p:spTree>
    <p:extLst>
      <p:ext uri="{BB962C8B-B14F-4D97-AF65-F5344CB8AC3E}">
        <p14:creationId xmlns:p14="http://schemas.microsoft.com/office/powerpoint/2010/main" xmlns="" val="40383142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937477A-E489-4BC3-BBD3-338F63854B3E}" type="datetimeFigureOut">
              <a:rPr lang="en-GB" smtClean="0"/>
              <a:pPr/>
              <a:t>08/12/2021</a:t>
            </a:fld>
            <a:endParaRPr lang="en-GB"/>
          </a:p>
        </p:txBody>
      </p:sp>
      <p:sp>
        <p:nvSpPr>
          <p:cNvPr id="5" name="Footer Placeholder 4"/>
          <p:cNvSpPr>
            <a:spLocks noGrp="1"/>
          </p:cNvSpPr>
          <p:nvPr>
            <p:ph type="ftr" sz="quarter" idx="11"/>
          </p:nvPr>
        </p:nvSpPr>
        <p:spPr>
          <a:xfrm>
            <a:off x="2416500" y="329307"/>
            <a:ext cx="4973915" cy="309201"/>
          </a:xfrm>
        </p:spPr>
        <p:txBody>
          <a:bodyPr/>
          <a:lstStyle/>
          <a:p>
            <a:endParaRPr lang="en-GB"/>
          </a:p>
        </p:txBody>
      </p:sp>
      <p:sp>
        <p:nvSpPr>
          <p:cNvPr id="6" name="Slide Number Placeholder 5"/>
          <p:cNvSpPr>
            <a:spLocks noGrp="1"/>
          </p:cNvSpPr>
          <p:nvPr>
            <p:ph type="sldNum" sz="quarter" idx="12"/>
          </p:nvPr>
        </p:nvSpPr>
        <p:spPr>
          <a:xfrm>
            <a:off x="1437664" y="798973"/>
            <a:ext cx="811019" cy="503578"/>
          </a:xfrm>
        </p:spPr>
        <p:txBody>
          <a:bodyPr/>
          <a:lstStyle/>
          <a:p>
            <a:fld id="{B5F6D249-B051-4184-9FC5-281D9C7BED00}" type="slidenum">
              <a:rPr lang="en-GB" smtClean="0"/>
              <a:pPr/>
              <a:t>‹#›</a:t>
            </a:fld>
            <a:endParaRPr lang="en-GB"/>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xmlns="" val="2447981853"/>
      </p:ext>
    </p:extLst>
  </p:cSld>
  <p:clrMapOvr>
    <a:masterClrMapping/>
  </p:clrMapOvr>
  <p:transition spd="slow" advClick="0" advTm="6000">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937477A-E489-4BC3-BBD3-338F63854B3E}" type="datetimeFigureOut">
              <a:rPr lang="en-GB" smtClean="0"/>
              <a:pPr/>
              <a:t>08/12/2021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5F6D249-B051-4184-9FC5-281D9C7BED00}" type="slidenum">
              <a:rPr lang="en-GB" smtClean="0"/>
              <a:pPr/>
              <a:t>‹#›</a:t>
            </a:fld>
            <a:endParaRPr lang="en-GB"/>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xmlns="" val="90977201"/>
      </p:ext>
    </p:extLst>
  </p:cSld>
  <p:clrMapOvr>
    <a:masterClrMapping/>
  </p:clrMapOvr>
  <p:transition spd="slow" advClick="0" advTm="6000">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937477A-E489-4BC3-BBD3-338F63854B3E}" type="datetimeFigureOut">
              <a:rPr lang="en-GB" smtClean="0"/>
              <a:pPr/>
              <a:t>08/12/2021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5F6D249-B051-4184-9FC5-281D9C7BED00}" type="slidenum">
              <a:rPr lang="en-GB" smtClean="0"/>
              <a:pPr/>
              <a:t>‹#›</a:t>
            </a:fld>
            <a:endParaRPr lang="en-GB"/>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xmlns="" val="2451017379"/>
      </p:ext>
    </p:extLst>
  </p:cSld>
  <p:clrMapOvr>
    <a:masterClrMapping/>
  </p:clrMapOvr>
  <p:transition spd="slow" advClick="0" advTm="6000">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937477A-E489-4BC3-BBD3-338F63854B3E}" type="datetimeFigureOut">
              <a:rPr lang="en-GB" smtClean="0"/>
              <a:pPr/>
              <a:t>08/12/2021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5F6D249-B051-4184-9FC5-281D9C7BED00}" type="slidenum">
              <a:rPr lang="en-GB" smtClean="0"/>
              <a:pPr/>
              <a:t>‹#›</a:t>
            </a:fld>
            <a:endParaRPr lang="en-GB"/>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xmlns="" val="4051154001"/>
      </p:ext>
    </p:extLst>
  </p:cSld>
  <p:clrMapOvr>
    <a:masterClrMapping/>
  </p:clrMapOvr>
  <p:transition spd="slow" advClick="0" advTm="6000">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937477A-E489-4BC3-BBD3-338F63854B3E}" type="datetimeFigureOut">
              <a:rPr lang="en-GB" smtClean="0"/>
              <a:pPr/>
              <a:t>08/12/2021</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B5F6D249-B051-4184-9FC5-281D9C7BED00}" type="slidenum">
              <a:rPr lang="en-GB" smtClean="0"/>
              <a:pPr/>
              <a:t>‹#›</a:t>
            </a:fld>
            <a:endParaRPr lang="en-GB"/>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xmlns="" val="1800278891"/>
      </p:ext>
    </p:extLst>
  </p:cSld>
  <p:clrMapOvr>
    <a:masterClrMapping/>
  </p:clrMapOvr>
  <p:transition spd="slow" advClick="0" advTm="6000">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937477A-E489-4BC3-BBD3-338F63854B3E}" type="datetimeFigureOut">
              <a:rPr lang="en-GB" smtClean="0"/>
              <a:pPr/>
              <a:t>08/12/2021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B5F6D249-B051-4184-9FC5-281D9C7BED00}" type="slidenum">
              <a:rPr lang="en-GB" smtClean="0"/>
              <a:pPr/>
              <a:t>‹#›</a:t>
            </a:fld>
            <a:endParaRPr lang="en-GB"/>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xmlns="" val="1826978054"/>
      </p:ext>
    </p:extLst>
  </p:cSld>
  <p:clrMapOvr>
    <a:masterClrMapping/>
  </p:clrMapOvr>
  <p:transition spd="slow" advClick="0" advTm="6000">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937477A-E489-4BC3-BBD3-338F63854B3E}" type="datetimeFigureOut">
              <a:rPr lang="en-GB" smtClean="0"/>
              <a:pPr/>
              <a:t>08/12/2021</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B5F6D249-B051-4184-9FC5-281D9C7BED00}" type="slidenum">
              <a:rPr lang="en-GB" smtClean="0"/>
              <a:pPr/>
              <a:t>‹#›</a:t>
            </a:fld>
            <a:endParaRPr lang="en-GB"/>
          </a:p>
        </p:txBody>
      </p:sp>
    </p:spTree>
    <p:extLst>
      <p:ext uri="{BB962C8B-B14F-4D97-AF65-F5344CB8AC3E}">
        <p14:creationId xmlns:p14="http://schemas.microsoft.com/office/powerpoint/2010/main" xmlns="" val="3495862549"/>
      </p:ext>
    </p:extLst>
  </p:cSld>
  <p:clrMapOvr>
    <a:masterClrMapping/>
  </p:clrMapOvr>
  <p:transition spd="slow" advClick="0" advTm="6000">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937477A-E489-4BC3-BBD3-338F63854B3E}" type="datetimeFigureOut">
              <a:rPr lang="en-GB" smtClean="0"/>
              <a:pPr/>
              <a:t>08/12/2021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5F6D249-B051-4184-9FC5-281D9C7BED00}" type="slidenum">
              <a:rPr lang="en-GB" smtClean="0"/>
              <a:pPr/>
              <a:t>‹#›</a:t>
            </a:fld>
            <a:endParaRPr lang="en-GB"/>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xmlns="" val="3702743198"/>
      </p:ext>
    </p:extLst>
  </p:cSld>
  <p:clrMapOvr>
    <a:masterClrMapping/>
  </p:clrMapOvr>
  <p:transition spd="slow" advClick="0" advTm="6000">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C937477A-E489-4BC3-BBD3-338F63854B3E}" type="datetimeFigureOut">
              <a:rPr lang="en-GB" smtClean="0"/>
              <a:pPr/>
              <a:t>08/12/2021</a:t>
            </a:fld>
            <a:endParaRPr lang="en-GB"/>
          </a:p>
        </p:txBody>
      </p:sp>
      <p:sp>
        <p:nvSpPr>
          <p:cNvPr id="6" name="Footer Placeholder 5"/>
          <p:cNvSpPr>
            <a:spLocks noGrp="1"/>
          </p:cNvSpPr>
          <p:nvPr>
            <p:ph type="ftr" sz="quarter" idx="11"/>
          </p:nvPr>
        </p:nvSpPr>
        <p:spPr>
          <a:xfrm>
            <a:off x="1447382" y="318640"/>
            <a:ext cx="5541004" cy="320931"/>
          </a:xfrm>
        </p:spPr>
        <p:txBody>
          <a:bodyPr/>
          <a:lstStyle/>
          <a:p>
            <a:endParaRPr lang="en-GB"/>
          </a:p>
        </p:txBody>
      </p:sp>
      <p:sp>
        <p:nvSpPr>
          <p:cNvPr id="7" name="Slide Number Placeholder 6"/>
          <p:cNvSpPr>
            <a:spLocks noGrp="1"/>
          </p:cNvSpPr>
          <p:nvPr>
            <p:ph type="sldNum" sz="quarter" idx="12"/>
          </p:nvPr>
        </p:nvSpPr>
        <p:spPr/>
        <p:txBody>
          <a:bodyPr/>
          <a:lstStyle/>
          <a:p>
            <a:fld id="{B5F6D249-B051-4184-9FC5-281D9C7BED00}" type="slidenum">
              <a:rPr lang="en-GB" smtClean="0"/>
              <a:pPr/>
              <a:t>‹#›</a:t>
            </a:fld>
            <a:endParaRPr lang="en-GB"/>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xmlns="" val="1167103267"/>
      </p:ext>
    </p:extLst>
  </p:cSld>
  <p:clrMapOvr>
    <a:masterClrMapping/>
  </p:clrMapOvr>
  <p:transition spd="slow" advClick="0" advTm="6000">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937477A-E489-4BC3-BBD3-338F63854B3E}" type="datetimeFigureOut">
              <a:rPr lang="en-GB" smtClean="0"/>
              <a:pPr/>
              <a:t>08/12/2021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5F6D249-B051-4184-9FC5-281D9C7BED00}" type="slidenum">
              <a:rPr lang="en-GB" smtClean="0"/>
              <a:pPr/>
              <a:t>‹#›</a:t>
            </a:fld>
            <a:endParaRPr lang="en-GB"/>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xmlns="" val="1389235573"/>
      </p:ext>
    </p:extLst>
  </p:cSld>
  <p:clrMapOvr>
    <a:masterClrMapping/>
  </p:clrMapOvr>
  <p:transition spd="slow" advClick="0" advTm="6000">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937477A-E489-4BC3-BBD3-338F63854B3E}" type="datetimeFigureOut">
              <a:rPr lang="en-GB" smtClean="0"/>
              <a:pPr/>
              <a:t>08/12/2021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5F6D249-B051-4184-9FC5-281D9C7BED00}" type="slidenum">
              <a:rPr lang="en-GB" smtClean="0"/>
              <a:pPr/>
              <a:t>‹#›</a:t>
            </a:fld>
            <a:endParaRPr lang="en-GB"/>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xmlns="" val="3182287401"/>
      </p:ext>
    </p:extLst>
  </p:cSld>
  <p:clrMapOvr>
    <a:masterClrMapping/>
  </p:clrMapOvr>
  <p:transition spd="slow" advClick="0" advTm="6000">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cstate="print">
            <a:extLst>
              <a:ext uri="{28A0092B-C50C-407E-A947-70E740481C1C}">
                <a14:useLocalDpi xmlns:a14="http://schemas.microsoft.com/office/drawing/2010/main" xmlns=""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C937477A-E489-4BC3-BBD3-338F63854B3E}" type="datetimeFigureOut">
              <a:rPr lang="en-GB" smtClean="0"/>
              <a:pPr/>
              <a:t>08/12/2021</a:t>
            </a:fld>
            <a:endParaRPr lang="en-GB"/>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B5F6D249-B051-4184-9FC5-281D9C7BED00}" type="slidenum">
              <a:rPr lang="en-GB" smtClean="0"/>
              <a:pPr/>
              <a:t>‹#›</a:t>
            </a:fld>
            <a:endParaRPr lang="en-GB"/>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3336718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slow" advClick="0" advTm="6000">
    <p:fade/>
  </p:transition>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video" Target="NULL" TargetMode="External"/><Relationship Id="rId6" Type="http://schemas.openxmlformats.org/officeDocument/2006/relationships/image" Target="../media/image4.png"/><Relationship Id="rId5" Type="http://schemas.microsoft.com/office/2007/relationships/media" Target="../media/media1.m4a"/><Relationship Id="rId4" Type="http://schemas.openxmlformats.org/officeDocument/2006/relationships/image" Target="../media/image1.jpeg"/></Relationships>
</file>

<file path=ppt/slides/_rels/slide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10.emf"/></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6.xml"/><Relationship Id="rId7" Type="http://schemas.openxmlformats.org/officeDocument/2006/relationships/image" Target="../media/image11.jpeg"/><Relationship Id="rId2" Type="http://schemas.openxmlformats.org/officeDocument/2006/relationships/slideLayout" Target="../slideLayouts/slideLayout7.xml"/><Relationship Id="rId1" Type="http://schemas.openxmlformats.org/officeDocument/2006/relationships/video" Target="about:blank" TargetMode="External"/><Relationship Id="rId6" Type="http://schemas.openxmlformats.org/officeDocument/2006/relationships/image" Target="../media/image4.png"/><Relationship Id="rId5" Type="http://schemas.microsoft.com/office/2007/relationships/media" Target="../media/media2.m4a"/><Relationship Id="rId4" Type="http://schemas.openxmlformats.org/officeDocument/2006/relationships/image" Target="../media/image1.jpe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7.xml"/><Relationship Id="rId7" Type="http://schemas.openxmlformats.org/officeDocument/2006/relationships/image" Target="../media/image12.emf"/><Relationship Id="rId2" Type="http://schemas.openxmlformats.org/officeDocument/2006/relationships/slideLayout" Target="../slideLayouts/slideLayout7.xml"/><Relationship Id="rId1" Type="http://schemas.openxmlformats.org/officeDocument/2006/relationships/video" Target="NULL" TargetMode="External"/><Relationship Id="rId6" Type="http://schemas.openxmlformats.org/officeDocument/2006/relationships/image" Target="../media/image4.png"/><Relationship Id="rId5" Type="http://schemas.microsoft.com/office/2007/relationships/media" Target="../media/media2.m4a"/><Relationship Id="rId4" Type="http://schemas.openxmlformats.org/officeDocument/2006/relationships/image" Target="../media/image1.jpeg"/></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hyperlink" Target="about:blank"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video" Target="../media/media3.mp4"/><Relationship Id="rId5" Type="http://schemas.openxmlformats.org/officeDocument/2006/relationships/image" Target="../media/image14.png"/><Relationship Id="rId4" Type="http://schemas.microsoft.com/office/2007/relationships/media" Target="../media/media3.mp4"/></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19FFF0BC-17B2-457B-B4A8-634BA3310374}"/>
              </a:ext>
            </a:extLst>
          </p:cNvPr>
          <p:cNvPicPr>
            <a:picLocks noChangeAspect="1"/>
          </p:cNvPicPr>
          <p:nvPr/>
        </p:nvPicPr>
        <p:blipFill rotWithShape="1">
          <a:blip r:embed="rId2" cstate="print"/>
          <a:srcRect t="15730"/>
          <a:stretch/>
        </p:blipFill>
        <p:spPr>
          <a:xfrm>
            <a:off x="0" y="0"/>
            <a:ext cx="12191999" cy="6857990"/>
          </a:xfrm>
          <a:prstGeom prst="rect">
            <a:avLst/>
          </a:prstGeom>
        </p:spPr>
      </p:pic>
      <p:sp>
        <p:nvSpPr>
          <p:cNvPr id="3" name="Rectangle 2">
            <a:extLst>
              <a:ext uri="{FF2B5EF4-FFF2-40B4-BE49-F238E27FC236}">
                <a16:creationId xmlns:a16="http://schemas.microsoft.com/office/drawing/2014/main" xmlns="" id="{6784FF45-0B1E-4059-B52F-6A644B878402}"/>
              </a:ext>
            </a:extLst>
          </p:cNvPr>
          <p:cNvSpPr/>
          <p:nvPr/>
        </p:nvSpPr>
        <p:spPr>
          <a:xfrm>
            <a:off x="1066799" y="2103002"/>
            <a:ext cx="10058400" cy="2283118"/>
          </a:xfrm>
          <a:prstGeom prst="rect">
            <a:avLst/>
          </a:prstGeom>
          <a:ln w="79375">
            <a:solidFill>
              <a:schemeClr val="bg1"/>
            </a:solidFill>
          </a:ln>
          <a:effectLst>
            <a:outerShdw blurRad="50800" dist="38100" dir="2700000" algn="tl" rotWithShape="0">
              <a:prstClr val="black">
                <a:alpha val="40000"/>
              </a:prstClr>
            </a:outerShdw>
          </a:effectLst>
        </p:spPr>
        <p:txBody>
          <a:bodyPr vert="horz" lIns="91440" tIns="45720" rIns="91440" bIns="45720" rtlCol="0" anchor="b">
            <a:normAutofit lnSpcReduction="10000"/>
          </a:bodyPr>
          <a:lstStyle/>
          <a:p>
            <a:pPr lvl="0" algn="ctr">
              <a:lnSpc>
                <a:spcPct val="90000"/>
              </a:lnSpc>
              <a:spcBef>
                <a:spcPct val="0"/>
              </a:spcBef>
              <a:spcAft>
                <a:spcPts val="600"/>
              </a:spcAft>
            </a:pPr>
            <a:r>
              <a:rPr lang="en-US" sz="8000" dirty="0">
                <a:ln w="3175">
                  <a:noFill/>
                </a:ln>
                <a:solidFill>
                  <a:srgbClr val="FFFFFF"/>
                </a:solidFill>
                <a:effectLst>
                  <a:outerShdw blurRad="38100" dist="38100" dir="2700000" algn="tl">
                    <a:srgbClr val="000000">
                      <a:alpha val="43137"/>
                    </a:srgbClr>
                  </a:outerShdw>
                </a:effectLst>
                <a:latin typeface="Abadi" panose="020B0604020104020204" pitchFamily="34" charset="0"/>
                <a:ea typeface="+mj-ea"/>
                <a:cs typeface="+mj-cs"/>
              </a:rPr>
              <a:t>Brassey’s Brilliant Banquettes</a:t>
            </a:r>
            <a:endParaRPr lang="en-US" sz="8000" u="sng" dirty="0">
              <a:ln w="3175">
                <a:noFill/>
              </a:ln>
              <a:solidFill>
                <a:srgbClr val="FFFFFF"/>
              </a:solidFill>
              <a:effectLst>
                <a:outerShdw blurRad="38100" dist="38100" dir="2700000" algn="tl">
                  <a:srgbClr val="000000">
                    <a:alpha val="43137"/>
                  </a:srgbClr>
                </a:outerShdw>
              </a:effectLst>
              <a:latin typeface="Abadi" panose="020B0604020104020204" pitchFamily="34" charset="0"/>
              <a:ea typeface="+mj-ea"/>
              <a:cs typeface="+mj-cs"/>
            </a:endParaRPr>
          </a:p>
        </p:txBody>
      </p:sp>
    </p:spTree>
    <p:extLst>
      <p:ext uri="{BB962C8B-B14F-4D97-AF65-F5344CB8AC3E}">
        <p14:creationId xmlns:p14="http://schemas.microsoft.com/office/powerpoint/2010/main" xmlns="" val="2656725242"/>
      </p:ext>
    </p:extLst>
  </p:cSld>
  <p:clrMapOvr>
    <a:masterClrMapping/>
  </p:clrMapOvr>
  <p:transition spd="slow" advClick="0" advTm="3000">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34">
            <a:extLst>
              <a:ext uri="{FF2B5EF4-FFF2-40B4-BE49-F238E27FC236}">
                <a16:creationId xmlns:a16="http://schemas.microsoft.com/office/drawing/2014/main" xmlns="" id="{1CE580D1-F917-4567-AFB4-99AA9B52ADF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37" name="Picture 36">
            <a:extLst>
              <a:ext uri="{FF2B5EF4-FFF2-40B4-BE49-F238E27FC236}">
                <a16:creationId xmlns:a16="http://schemas.microsoft.com/office/drawing/2014/main" xmlns="" id="{1F5620B8-A2D8-4568-B566-F0453A0D9167}"/>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rotWithShape="1">
          <a:blip r:embed="rId2" cstate="print">
            <a:extLst>
              <a:ext uri="{28A0092B-C50C-407E-A947-70E740481C1C}">
                <a14:useLocalDpi xmlns:a14="http://schemas.microsoft.com/office/drawing/2010/main" xmlns="" val="0"/>
              </a:ext>
            </a:extLst>
          </a:blip>
          <a:srcRect t="1538" b="-1538"/>
          <a:stretch/>
        </p:blipFill>
        <p:spPr bwMode="black">
          <a:xfrm>
            <a:off x="0" y="6126480"/>
            <a:ext cx="12192000" cy="742950"/>
          </a:xfrm>
          <a:prstGeom prst="rect">
            <a:avLst/>
          </a:prstGeom>
        </p:spPr>
      </p:pic>
      <p:cxnSp>
        <p:nvCxnSpPr>
          <p:cNvPr id="39" name="Straight Connector 38">
            <a:extLst>
              <a:ext uri="{FF2B5EF4-FFF2-40B4-BE49-F238E27FC236}">
                <a16:creationId xmlns:a16="http://schemas.microsoft.com/office/drawing/2014/main" xmlns="" id="{1C7D2BA4-4B7A-4596-8BCC-5CF715423894}"/>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xmlns="" id="{C9D4B225-18E9-4C5B-94D8-2ABE6D161E4A}"/>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43" name="Rectangle 42">
            <a:extLst>
              <a:ext uri="{FF2B5EF4-FFF2-40B4-BE49-F238E27FC236}">
                <a16:creationId xmlns:a16="http://schemas.microsoft.com/office/drawing/2014/main" xmlns="" id="{021A4066-B261-49FE-952E-A0FE3EE75CD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cxnSp>
        <p:nvCxnSpPr>
          <p:cNvPr id="45" name="Straight Connector 44">
            <a:extLst>
              <a:ext uri="{FF2B5EF4-FFF2-40B4-BE49-F238E27FC236}">
                <a16:creationId xmlns:a16="http://schemas.microsoft.com/office/drawing/2014/main" xmlns="" id="{381B4579-E2EA-4BD7-94FF-0A0BEE135C6B}"/>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1453896" y="1847088"/>
            <a:ext cx="3530885"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47" name="Rectangle 46">
            <a:extLst>
              <a:ext uri="{FF2B5EF4-FFF2-40B4-BE49-F238E27FC236}">
                <a16:creationId xmlns:a16="http://schemas.microsoft.com/office/drawing/2014/main" xmlns="" id="{81958111-BC13-4D45-AB27-0C2C83F9BA6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grpSp>
        <p:nvGrpSpPr>
          <p:cNvPr id="49" name="Group 48">
            <a:extLst>
              <a:ext uri="{FF2B5EF4-FFF2-40B4-BE49-F238E27FC236}">
                <a16:creationId xmlns:a16="http://schemas.microsoft.com/office/drawing/2014/main" xmlns="" id="{82188758-E18A-4CE5-9D03-F4BF5D887C3F}"/>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5460131" y="482171"/>
            <a:ext cx="6091791" cy="5149101"/>
            <a:chOff x="5446003" y="583365"/>
            <a:chExt cx="6091790" cy="5181928"/>
          </a:xfrm>
        </p:grpSpPr>
        <p:sp>
          <p:nvSpPr>
            <p:cNvPr id="50" name="Rectangle 49">
              <a:extLst>
                <a:ext uri="{FF2B5EF4-FFF2-40B4-BE49-F238E27FC236}">
                  <a16:creationId xmlns:a16="http://schemas.microsoft.com/office/drawing/2014/main" xmlns="" id="{821513DD-C15F-4381-AEA6-ED9E5E218CA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5446003" y="583365"/>
              <a:ext cx="6091790" cy="5181928"/>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51" name="Rectangle 50">
              <a:extLst>
                <a:ext uri="{FF2B5EF4-FFF2-40B4-BE49-F238E27FC236}">
                  <a16:creationId xmlns:a16="http://schemas.microsoft.com/office/drawing/2014/main" xmlns="" id="{CED2DE01-7F43-4858-85FC-27022DA7812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5764828" y="915807"/>
              <a:ext cx="5461779" cy="4494927"/>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grpSp>
      <p:pic>
        <p:nvPicPr>
          <p:cNvPr id="53" name="Picture 52">
            <a:extLst>
              <a:ext uri="{FF2B5EF4-FFF2-40B4-BE49-F238E27FC236}">
                <a16:creationId xmlns:a16="http://schemas.microsoft.com/office/drawing/2014/main" xmlns="" id="{D42F4933-2ECF-4EE5-BCE4-F19E3CA609FE}"/>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rotWithShape="1">
          <a:blip r:embed="rId2" cstate="print">
            <a:extLst>
              <a:ext uri="{28A0092B-C50C-407E-A947-70E740481C1C}">
                <a14:useLocalDpi xmlns:a14="http://schemas.microsoft.com/office/drawing/2010/main" xmlns="" val="0"/>
              </a:ext>
            </a:extLst>
          </a:blip>
          <a:srcRect t="1538" b="-1538"/>
          <a:stretch/>
        </p:blipFill>
        <p:spPr bwMode="black">
          <a:xfrm>
            <a:off x="0" y="6126480"/>
            <a:ext cx="12192000" cy="742950"/>
          </a:xfrm>
          <a:prstGeom prst="rect">
            <a:avLst/>
          </a:prstGeom>
        </p:spPr>
      </p:pic>
      <p:cxnSp>
        <p:nvCxnSpPr>
          <p:cNvPr id="55" name="Straight Connector 54">
            <a:extLst>
              <a:ext uri="{FF2B5EF4-FFF2-40B4-BE49-F238E27FC236}">
                <a16:creationId xmlns:a16="http://schemas.microsoft.com/office/drawing/2014/main" xmlns="" id="{C6FAC23C-014D-4AC5-AD1B-36F7D0E7EF32}"/>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xmlns="" id="{0243781B-4993-4083-9776-283E543F5F4C}"/>
              </a:ext>
            </a:extLst>
          </p:cNvPr>
          <p:cNvSpPr/>
          <p:nvPr/>
        </p:nvSpPr>
        <p:spPr>
          <a:xfrm>
            <a:off x="1379431" y="915242"/>
            <a:ext cx="3612722" cy="584775"/>
          </a:xfrm>
          <a:prstGeom prst="rect">
            <a:avLst/>
          </a:prstGeom>
        </p:spPr>
        <p:txBody>
          <a:bodyPr wrap="square">
            <a:spAutoFit/>
          </a:bodyPr>
          <a:lstStyle/>
          <a:p>
            <a:pPr lvl="0">
              <a:defRPr/>
            </a:pPr>
            <a:r>
              <a:rPr lang="en-GB" sz="3200" b="1" dirty="0">
                <a:solidFill>
                  <a:prstClr val="black"/>
                </a:solidFill>
                <a:latin typeface="Abadi" panose="020B0604020104020204" pitchFamily="34" charset="0"/>
              </a:rPr>
              <a:t>About Us</a:t>
            </a:r>
          </a:p>
        </p:txBody>
      </p:sp>
      <p:sp>
        <p:nvSpPr>
          <p:cNvPr id="20" name="Rectangle 19">
            <a:extLst>
              <a:ext uri="{FF2B5EF4-FFF2-40B4-BE49-F238E27FC236}">
                <a16:creationId xmlns:a16="http://schemas.microsoft.com/office/drawing/2014/main" xmlns="" id="{84CD7DBF-D3DD-47D1-93E3-387F6C168A29}"/>
              </a:ext>
            </a:extLst>
          </p:cNvPr>
          <p:cNvSpPr/>
          <p:nvPr/>
        </p:nvSpPr>
        <p:spPr>
          <a:xfrm>
            <a:off x="1379431" y="2141258"/>
            <a:ext cx="3520368" cy="3450613"/>
          </a:xfrm>
          <a:prstGeom prst="rect">
            <a:avLst/>
          </a:prstGeom>
        </p:spPr>
        <p:txBody>
          <a:bodyPr vert="horz" lIns="91440" tIns="45720" rIns="91440" bIns="45720" rtlCol="0" anchor="t">
            <a:normAutofit/>
          </a:bodyPr>
          <a:lstStyle/>
          <a:p>
            <a:pPr defTabSz="914400">
              <a:lnSpc>
                <a:spcPct val="120000"/>
              </a:lnSpc>
              <a:spcAft>
                <a:spcPts val="1000"/>
              </a:spcAft>
              <a:buClr>
                <a:schemeClr val="accent1"/>
              </a:buClr>
              <a:buSzPct val="100000"/>
            </a:pPr>
            <a:r>
              <a:rPr lang="en-GB" sz="2400" dirty="0">
                <a:latin typeface="Abadi" panose="020B0604020104020204" pitchFamily="34" charset="0"/>
              </a:rPr>
              <a:t>Hastings Museum &amp; Art Gallery is a family-friendly museum with amazingly diverse collections from around the world; there really is something for everyone! </a:t>
            </a:r>
            <a:endParaRPr lang="en-US" sz="2400" dirty="0">
              <a:latin typeface="Abadi" panose="020B0604020104020204" pitchFamily="34" charset="0"/>
            </a:endParaRPr>
          </a:p>
        </p:txBody>
      </p:sp>
      <p:pic>
        <p:nvPicPr>
          <p:cNvPr id="5" name="Picture 4" descr="A picture containing grass, outdoor, sky, tree&#10;&#10;Description automatically generated">
            <a:extLst>
              <a:ext uri="{FF2B5EF4-FFF2-40B4-BE49-F238E27FC236}">
                <a16:creationId xmlns:a16="http://schemas.microsoft.com/office/drawing/2014/main" xmlns="" id="{D552EBF3-C49A-4496-A069-CE112EA11DC8}"/>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6065905" y="1207629"/>
            <a:ext cx="4880242" cy="3660181"/>
          </a:xfrm>
          <a:prstGeom prst="rect">
            <a:avLst/>
          </a:prstGeom>
        </p:spPr>
      </p:pic>
    </p:spTree>
    <p:extLst>
      <p:ext uri="{BB962C8B-B14F-4D97-AF65-F5344CB8AC3E}">
        <p14:creationId xmlns:p14="http://schemas.microsoft.com/office/powerpoint/2010/main" xmlns="" val="2348188755"/>
      </p:ext>
    </p:extLst>
  </p:cSld>
  <p:clrMapOvr>
    <a:masterClrMapping/>
  </p:clrMapOvr>
  <p:transition spd="slow" advClick="0" advTm="6000">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xmlns="" id="{1CE580D1-F917-4567-AFB4-99AA9B52ADF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2" name="Picture 11">
            <a:extLst>
              <a:ext uri="{FF2B5EF4-FFF2-40B4-BE49-F238E27FC236}">
                <a16:creationId xmlns:a16="http://schemas.microsoft.com/office/drawing/2014/main" xmlns="" id="{1F5620B8-A2D8-4568-B566-F0453A0D9167}"/>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rotWithShape="1">
          <a:blip r:embed="rId4" cstate="print">
            <a:extLst>
              <a:ext uri="{28A0092B-C50C-407E-A947-70E740481C1C}">
                <a14:useLocalDpi xmlns:a14="http://schemas.microsoft.com/office/drawing/2010/main" xmlns="" val="0"/>
              </a:ext>
            </a:extLst>
          </a:blip>
          <a:srcRect t="1538" b="-1538"/>
          <a:stretch/>
        </p:blipFill>
        <p:spPr bwMode="black">
          <a:xfrm>
            <a:off x="0" y="6126480"/>
            <a:ext cx="12192000" cy="742950"/>
          </a:xfrm>
          <a:prstGeom prst="rect">
            <a:avLst/>
          </a:prstGeom>
        </p:spPr>
      </p:pic>
      <p:cxnSp>
        <p:nvCxnSpPr>
          <p:cNvPr id="14" name="Straight Connector 13">
            <a:extLst>
              <a:ext uri="{FF2B5EF4-FFF2-40B4-BE49-F238E27FC236}">
                <a16:creationId xmlns:a16="http://schemas.microsoft.com/office/drawing/2014/main" xmlns="" id="{1C7D2BA4-4B7A-4596-8BCC-5CF715423894}"/>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xmlns="" id="{C9D4B225-18E9-4C5B-94D8-2ABE6D161E4A}"/>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18" name="Rectangle 17">
            <a:extLst>
              <a:ext uri="{FF2B5EF4-FFF2-40B4-BE49-F238E27FC236}">
                <a16:creationId xmlns:a16="http://schemas.microsoft.com/office/drawing/2014/main" xmlns="" id="{5BB14454-D00C-4958-BB39-F5F9F3ACD49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 name="Straight Connector 19">
            <a:extLst>
              <a:ext uri="{FF2B5EF4-FFF2-40B4-BE49-F238E27FC236}">
                <a16:creationId xmlns:a16="http://schemas.microsoft.com/office/drawing/2014/main" xmlns="" id="{28A657A7-C4E5-425B-98FA-BB817FF7BFB0}"/>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7218029" y="1847088"/>
            <a:ext cx="3520368"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2" name="Rectangle 21">
            <a:extLst>
              <a:ext uri="{FF2B5EF4-FFF2-40B4-BE49-F238E27FC236}">
                <a16:creationId xmlns:a16="http://schemas.microsoft.com/office/drawing/2014/main" xmlns="" id="{A1084370-0E70-4003-9787-3490FCC20E1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grpSp>
        <p:nvGrpSpPr>
          <p:cNvPr id="24" name="Group 23">
            <a:extLst>
              <a:ext uri="{FF2B5EF4-FFF2-40B4-BE49-F238E27FC236}">
                <a16:creationId xmlns:a16="http://schemas.microsoft.com/office/drawing/2014/main" xmlns="" id="{2B7C66D2-22E8-4E8F-829B-050BFA7C86C5}"/>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632237" y="482171"/>
            <a:ext cx="6104331" cy="5149101"/>
            <a:chOff x="7463259" y="583365"/>
            <a:chExt cx="6104330" cy="5181928"/>
          </a:xfrm>
        </p:grpSpPr>
        <p:sp>
          <p:nvSpPr>
            <p:cNvPr id="25" name="Rectangle 24">
              <a:extLst>
                <a:ext uri="{FF2B5EF4-FFF2-40B4-BE49-F238E27FC236}">
                  <a16:creationId xmlns:a16="http://schemas.microsoft.com/office/drawing/2014/main" xmlns="" id="{F0B78D6F-1F61-4DBB-8F5A-934BB850DD1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7463259" y="583365"/>
              <a:ext cx="6104330" cy="5181928"/>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xmlns="" id="{23EA261D-1F8C-4BE5-8586-3C1CC5CE80F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7776318" y="915807"/>
              <a:ext cx="5471354" cy="4494927"/>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28" name="Picture 27">
            <a:extLst>
              <a:ext uri="{FF2B5EF4-FFF2-40B4-BE49-F238E27FC236}">
                <a16:creationId xmlns:a16="http://schemas.microsoft.com/office/drawing/2014/main" xmlns="" id="{3635D2BC-4EDA-4A3E-83BF-035608099BD5}"/>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rotWithShape="1">
          <a:blip r:embed="rId4" cstate="print">
            <a:extLst>
              <a:ext uri="{28A0092B-C50C-407E-A947-70E740481C1C}">
                <a14:useLocalDpi xmlns:a14="http://schemas.microsoft.com/office/drawing/2010/main" xmlns="" val="0"/>
              </a:ext>
            </a:extLst>
          </a:blip>
          <a:srcRect t="1538" b="-1538"/>
          <a:stretch/>
        </p:blipFill>
        <p:spPr bwMode="black">
          <a:xfrm>
            <a:off x="0" y="6126480"/>
            <a:ext cx="12192000" cy="742950"/>
          </a:xfrm>
          <a:prstGeom prst="rect">
            <a:avLst/>
          </a:prstGeom>
        </p:spPr>
      </p:pic>
      <p:cxnSp>
        <p:nvCxnSpPr>
          <p:cNvPr id="30" name="Straight Connector 29">
            <a:extLst>
              <a:ext uri="{FF2B5EF4-FFF2-40B4-BE49-F238E27FC236}">
                <a16:creationId xmlns:a16="http://schemas.microsoft.com/office/drawing/2014/main" xmlns="" id="{A3C86EB9-7FA9-42F7-B348-A7FD17436A94}"/>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21" name="Rectangle 20">
            <a:extLst>
              <a:ext uri="{FF2B5EF4-FFF2-40B4-BE49-F238E27FC236}">
                <a16:creationId xmlns:a16="http://schemas.microsoft.com/office/drawing/2014/main" xmlns="" id="{C58BE2D6-C2F4-4EE1-BC19-5805D00AA390}"/>
              </a:ext>
            </a:extLst>
          </p:cNvPr>
          <p:cNvSpPr/>
          <p:nvPr/>
        </p:nvSpPr>
        <p:spPr>
          <a:xfrm>
            <a:off x="7310826" y="2071991"/>
            <a:ext cx="4130603" cy="3559281"/>
          </a:xfrm>
          <a:prstGeom prst="rect">
            <a:avLst/>
          </a:prstGeom>
        </p:spPr>
        <p:txBody>
          <a:bodyPr vert="horz" lIns="91440" tIns="45720" rIns="91440" bIns="45720" rtlCol="0" anchor="t">
            <a:normAutofit fontScale="85000" lnSpcReduction="10000"/>
          </a:bodyPr>
          <a:lstStyle/>
          <a:p>
            <a:pPr defTabSz="914400">
              <a:lnSpc>
                <a:spcPct val="120000"/>
              </a:lnSpc>
              <a:spcAft>
                <a:spcPts val="1000"/>
              </a:spcAft>
              <a:buClr>
                <a:schemeClr val="accent1"/>
              </a:buClr>
              <a:buSzPct val="100000"/>
            </a:pPr>
            <a:r>
              <a:rPr lang="en-GB" sz="2400" dirty="0">
                <a:latin typeface="Abadi" panose="020B0604020104020204" pitchFamily="34" charset="0"/>
              </a:rPr>
              <a:t>During the pandemic, we’ve been working closely with our community, delivering an innovative programme including online through #HastingsDigitalMuseum</a:t>
            </a:r>
            <a:endParaRPr lang="en-US" sz="2400" dirty="0">
              <a:latin typeface="Abadi" panose="020B0604020104020204" pitchFamily="34" charset="0"/>
            </a:endParaRPr>
          </a:p>
          <a:p>
            <a:pPr defTabSz="914400">
              <a:lnSpc>
                <a:spcPct val="120000"/>
              </a:lnSpc>
              <a:spcAft>
                <a:spcPts val="1000"/>
              </a:spcAft>
              <a:buClr>
                <a:schemeClr val="accent1"/>
              </a:buClr>
              <a:buSzPct val="100000"/>
            </a:pPr>
            <a:r>
              <a:rPr lang="en-GB" sz="2400" dirty="0">
                <a:latin typeface="Abadi" panose="020B0604020104020204" pitchFamily="34" charset="0"/>
              </a:rPr>
              <a:t>We want to build on this support and use it to help preserve the museum’s collections for future generations. </a:t>
            </a:r>
            <a:endParaRPr lang="en-US" sz="2400" dirty="0">
              <a:latin typeface="Abadi" panose="020B0604020104020204" pitchFamily="34" charset="0"/>
            </a:endParaRPr>
          </a:p>
        </p:txBody>
      </p:sp>
      <p:sp>
        <p:nvSpPr>
          <p:cNvPr id="23" name="Rectangle 22">
            <a:extLst>
              <a:ext uri="{FF2B5EF4-FFF2-40B4-BE49-F238E27FC236}">
                <a16:creationId xmlns:a16="http://schemas.microsoft.com/office/drawing/2014/main" xmlns="" id="{0005A19B-92B2-44B0-836C-05525E7BC985}"/>
              </a:ext>
            </a:extLst>
          </p:cNvPr>
          <p:cNvSpPr/>
          <p:nvPr/>
        </p:nvSpPr>
        <p:spPr>
          <a:xfrm>
            <a:off x="7310826" y="1052857"/>
            <a:ext cx="1779654" cy="584775"/>
          </a:xfrm>
          <a:prstGeom prst="rect">
            <a:avLst/>
          </a:prstGeom>
        </p:spPr>
        <p:txBody>
          <a:bodyPr wrap="none">
            <a:spAutoFit/>
          </a:bodyPr>
          <a:lstStyle/>
          <a:p>
            <a:r>
              <a:rPr lang="en-US" sz="3200" b="1" dirty="0">
                <a:latin typeface="Abadi" panose="020B0604020104020204" pitchFamily="34" charset="0"/>
              </a:rPr>
              <a:t>Our work</a:t>
            </a:r>
          </a:p>
        </p:txBody>
      </p:sp>
      <p:pic>
        <p:nvPicPr>
          <p:cNvPr id="27" name="Recording (10)">
            <a:hlinkClick r:id="" action="ppaction://media"/>
            <a:extLst>
              <a:ext uri="{FF2B5EF4-FFF2-40B4-BE49-F238E27FC236}">
                <a16:creationId xmlns:a16="http://schemas.microsoft.com/office/drawing/2014/main" xmlns="" id="{0346F397-060A-4D20-8D3A-63AFBD167578}"/>
              </a:ext>
            </a:extLst>
          </p:cNvPr>
          <p:cNvPicPr>
            <a:picLocks noChangeAspect="1"/>
          </p:cNvPicPr>
          <p:nvPr>
            <a:videoFile r:link="rId1"/>
            <p:extLst>
              <p:ext uri="{DAA4B4D4-6D71-4841-9C94-3DE7FCFB9230}">
                <p14:media xmlns:p14="http://schemas.microsoft.com/office/powerpoint/2010/main" xmlns="" r:embed="rId5">
                  <p14:trim st="1302" end="3668.2358"/>
                </p14:media>
              </p:ext>
            </p:extLst>
          </p:nvPr>
        </p:nvPicPr>
        <p:blipFill>
          <a:blip r:embed="rId6" cstate="print"/>
          <a:stretch>
            <a:fillRect/>
          </a:stretch>
        </p:blipFill>
        <p:spPr>
          <a:xfrm>
            <a:off x="5532438" y="3613150"/>
            <a:ext cx="406400" cy="406400"/>
          </a:xfrm>
          <a:prstGeom prst="rect">
            <a:avLst/>
          </a:prstGeom>
        </p:spPr>
      </p:pic>
    </p:spTree>
    <p:extLst>
      <p:ext uri="{BB962C8B-B14F-4D97-AF65-F5344CB8AC3E}">
        <p14:creationId xmlns:p14="http://schemas.microsoft.com/office/powerpoint/2010/main" xmlns="" val="1708204172"/>
      </p:ext>
    </p:extLst>
  </p:cSld>
  <p:clrMapOvr>
    <a:masterClrMapping/>
  </p:clrMapOvr>
  <p:transition spd="slow" advClick="0" advTm="6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4906" fill="hold"/>
                                        <p:tgtEl>
                                          <p:spTgt spid="2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100000" showWhenStopped="0">
                <p:cTn id="7" fill="hold" display="0">
                  <p:stCondLst>
                    <p:cond delay="indefinite"/>
                  </p:stCondLst>
                  <p:endCondLst>
                    <p:cond evt="onStopAudio" delay="0">
                      <p:tgtEl>
                        <p:sldTgt/>
                      </p:tgtEl>
                    </p:cond>
                  </p:endCondLst>
                </p:cTn>
                <p:tgtEl>
                  <p:spTgt spid="27"/>
                </p:tgtEl>
              </p:cMediaNode>
            </p:vide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34">
            <a:extLst>
              <a:ext uri="{FF2B5EF4-FFF2-40B4-BE49-F238E27FC236}">
                <a16:creationId xmlns:a16="http://schemas.microsoft.com/office/drawing/2014/main" xmlns="" id="{1CE580D1-F917-4567-AFB4-99AA9B52ADF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37" name="Picture 36">
            <a:extLst>
              <a:ext uri="{FF2B5EF4-FFF2-40B4-BE49-F238E27FC236}">
                <a16:creationId xmlns:a16="http://schemas.microsoft.com/office/drawing/2014/main" xmlns="" id="{1F5620B8-A2D8-4568-B566-F0453A0D9167}"/>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rotWithShape="1">
          <a:blip r:embed="rId2" cstate="print">
            <a:extLst>
              <a:ext uri="{28A0092B-C50C-407E-A947-70E740481C1C}">
                <a14:useLocalDpi xmlns:a14="http://schemas.microsoft.com/office/drawing/2010/main" xmlns="" val="0"/>
              </a:ext>
            </a:extLst>
          </a:blip>
          <a:srcRect t="1538" b="-1538"/>
          <a:stretch/>
        </p:blipFill>
        <p:spPr bwMode="black">
          <a:xfrm>
            <a:off x="0" y="6126480"/>
            <a:ext cx="12192000" cy="742950"/>
          </a:xfrm>
          <a:prstGeom prst="rect">
            <a:avLst/>
          </a:prstGeom>
        </p:spPr>
      </p:pic>
      <p:cxnSp>
        <p:nvCxnSpPr>
          <p:cNvPr id="39" name="Straight Connector 38">
            <a:extLst>
              <a:ext uri="{FF2B5EF4-FFF2-40B4-BE49-F238E27FC236}">
                <a16:creationId xmlns:a16="http://schemas.microsoft.com/office/drawing/2014/main" xmlns="" id="{1C7D2BA4-4B7A-4596-8BCC-5CF715423894}"/>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xmlns="" id="{C9D4B225-18E9-4C5B-94D8-2ABE6D161E4A}"/>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43" name="Rectangle 42">
            <a:extLst>
              <a:ext uri="{FF2B5EF4-FFF2-40B4-BE49-F238E27FC236}">
                <a16:creationId xmlns:a16="http://schemas.microsoft.com/office/drawing/2014/main" xmlns="" id="{021A4066-B261-49FE-952E-A0FE3EE75CD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cxnSp>
        <p:nvCxnSpPr>
          <p:cNvPr id="45" name="Straight Connector 44">
            <a:extLst>
              <a:ext uri="{FF2B5EF4-FFF2-40B4-BE49-F238E27FC236}">
                <a16:creationId xmlns:a16="http://schemas.microsoft.com/office/drawing/2014/main" xmlns="" id="{381B4579-E2EA-4BD7-94FF-0A0BEE135C6B}"/>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1453896" y="1847088"/>
            <a:ext cx="3530885"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47" name="Rectangle 46">
            <a:extLst>
              <a:ext uri="{FF2B5EF4-FFF2-40B4-BE49-F238E27FC236}">
                <a16:creationId xmlns:a16="http://schemas.microsoft.com/office/drawing/2014/main" xmlns="" id="{81958111-BC13-4D45-AB27-0C2C83F9BA6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grpSp>
        <p:nvGrpSpPr>
          <p:cNvPr id="49" name="Group 48">
            <a:extLst>
              <a:ext uri="{FF2B5EF4-FFF2-40B4-BE49-F238E27FC236}">
                <a16:creationId xmlns:a16="http://schemas.microsoft.com/office/drawing/2014/main" xmlns="" id="{82188758-E18A-4CE5-9D03-F4BF5D887C3F}"/>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5460131" y="482171"/>
            <a:ext cx="6091791" cy="5149101"/>
            <a:chOff x="5446003" y="583365"/>
            <a:chExt cx="6091790" cy="5181928"/>
          </a:xfrm>
        </p:grpSpPr>
        <p:sp>
          <p:nvSpPr>
            <p:cNvPr id="50" name="Rectangle 49">
              <a:extLst>
                <a:ext uri="{FF2B5EF4-FFF2-40B4-BE49-F238E27FC236}">
                  <a16:creationId xmlns:a16="http://schemas.microsoft.com/office/drawing/2014/main" xmlns="" id="{821513DD-C15F-4381-AEA6-ED9E5E218CA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5446003" y="583365"/>
              <a:ext cx="6091790" cy="5181928"/>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51" name="Rectangle 50">
              <a:extLst>
                <a:ext uri="{FF2B5EF4-FFF2-40B4-BE49-F238E27FC236}">
                  <a16:creationId xmlns:a16="http://schemas.microsoft.com/office/drawing/2014/main" xmlns="" id="{CED2DE01-7F43-4858-85FC-27022DA7812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5764828" y="915807"/>
              <a:ext cx="5461779" cy="4494927"/>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grpSp>
      <p:pic>
        <p:nvPicPr>
          <p:cNvPr id="53" name="Picture 52">
            <a:extLst>
              <a:ext uri="{FF2B5EF4-FFF2-40B4-BE49-F238E27FC236}">
                <a16:creationId xmlns:a16="http://schemas.microsoft.com/office/drawing/2014/main" xmlns="" id="{D42F4933-2ECF-4EE5-BCE4-F19E3CA609FE}"/>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rotWithShape="1">
          <a:blip r:embed="rId2" cstate="print">
            <a:extLst>
              <a:ext uri="{28A0092B-C50C-407E-A947-70E740481C1C}">
                <a14:useLocalDpi xmlns:a14="http://schemas.microsoft.com/office/drawing/2010/main" xmlns="" val="0"/>
              </a:ext>
            </a:extLst>
          </a:blip>
          <a:srcRect t="1538" b="-1538"/>
          <a:stretch/>
        </p:blipFill>
        <p:spPr bwMode="black">
          <a:xfrm>
            <a:off x="0" y="6126480"/>
            <a:ext cx="12192000" cy="742950"/>
          </a:xfrm>
          <a:prstGeom prst="rect">
            <a:avLst/>
          </a:prstGeom>
        </p:spPr>
      </p:pic>
      <p:cxnSp>
        <p:nvCxnSpPr>
          <p:cNvPr id="55" name="Straight Connector 54">
            <a:extLst>
              <a:ext uri="{FF2B5EF4-FFF2-40B4-BE49-F238E27FC236}">
                <a16:creationId xmlns:a16="http://schemas.microsoft.com/office/drawing/2014/main" xmlns="" id="{C6FAC23C-014D-4AC5-AD1B-36F7D0E7EF32}"/>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31" name="Rectangle 30">
            <a:extLst>
              <a:ext uri="{FF2B5EF4-FFF2-40B4-BE49-F238E27FC236}">
                <a16:creationId xmlns:a16="http://schemas.microsoft.com/office/drawing/2014/main" xmlns="" id="{EFF4FC79-7BA3-4C41-9BA4-E79D96167707}"/>
              </a:ext>
            </a:extLst>
          </p:cNvPr>
          <p:cNvSpPr/>
          <p:nvPr/>
        </p:nvSpPr>
        <p:spPr>
          <a:xfrm>
            <a:off x="1372057" y="2104354"/>
            <a:ext cx="3938665" cy="3537313"/>
          </a:xfrm>
          <a:prstGeom prst="rect">
            <a:avLst/>
          </a:prstGeom>
        </p:spPr>
        <p:txBody>
          <a:bodyPr vert="horz" lIns="91440" tIns="45720" rIns="91440" bIns="45720" rtlCol="0" anchor="t">
            <a:normAutofit fontScale="85000" lnSpcReduction="10000"/>
          </a:bodyPr>
          <a:lstStyle/>
          <a:p>
            <a:pPr defTabSz="914400">
              <a:lnSpc>
                <a:spcPct val="120000"/>
              </a:lnSpc>
              <a:spcAft>
                <a:spcPts val="1000"/>
              </a:spcAft>
              <a:buClr>
                <a:schemeClr val="accent1"/>
              </a:buClr>
              <a:buSzPct val="100000"/>
            </a:pPr>
            <a:r>
              <a:rPr lang="en-GB" sz="2400" dirty="0">
                <a:latin typeface="Abadi" panose="020B0604020104020204" pitchFamily="34" charset="0"/>
              </a:rPr>
              <a:t>Our beloved banquettes have been well used over the years and are now in a very poor state. If we don’t take action soon, the material may deteriorate too far to be repaired. </a:t>
            </a:r>
          </a:p>
          <a:p>
            <a:pPr defTabSz="914400">
              <a:lnSpc>
                <a:spcPct val="120000"/>
              </a:lnSpc>
              <a:spcAft>
                <a:spcPts val="1000"/>
              </a:spcAft>
              <a:buClr>
                <a:schemeClr val="accent1"/>
              </a:buClr>
              <a:buSzPct val="100000"/>
            </a:pPr>
            <a:r>
              <a:rPr lang="en-GB" sz="2400" dirty="0">
                <a:latin typeface="Abadi" panose="020B0604020104020204" pitchFamily="34" charset="0"/>
              </a:rPr>
              <a:t>This type of work is very specialist and beyond the budgets we have available. </a:t>
            </a:r>
            <a:endParaRPr lang="en-US" sz="2400" dirty="0">
              <a:latin typeface="Abadi" panose="020B0604020104020204" pitchFamily="34" charset="0"/>
            </a:endParaRPr>
          </a:p>
        </p:txBody>
      </p:sp>
      <p:sp>
        <p:nvSpPr>
          <p:cNvPr id="32" name="Rectangle 31">
            <a:extLst>
              <a:ext uri="{FF2B5EF4-FFF2-40B4-BE49-F238E27FC236}">
                <a16:creationId xmlns:a16="http://schemas.microsoft.com/office/drawing/2014/main" xmlns="" id="{EB6570F0-F9E2-49D4-91D2-7E2C2CCA0939}"/>
              </a:ext>
            </a:extLst>
          </p:cNvPr>
          <p:cNvSpPr/>
          <p:nvPr/>
        </p:nvSpPr>
        <p:spPr>
          <a:xfrm>
            <a:off x="1372058" y="950951"/>
            <a:ext cx="3612722" cy="584775"/>
          </a:xfrm>
          <a:prstGeom prst="rect">
            <a:avLst/>
          </a:prstGeom>
        </p:spPr>
        <p:txBody>
          <a:bodyPr wrap="square">
            <a:spAutoFit/>
          </a:bodyPr>
          <a:lstStyle/>
          <a:p>
            <a:pPr lvl="0">
              <a:defRPr/>
            </a:pPr>
            <a:r>
              <a:rPr lang="en-GB" sz="3200" b="1" dirty="0">
                <a:solidFill>
                  <a:prstClr val="black"/>
                </a:solidFill>
                <a:latin typeface="Abadi" panose="020B0604020104020204" pitchFamily="34" charset="0"/>
              </a:rPr>
              <a:t>Why we need help</a:t>
            </a:r>
          </a:p>
        </p:txBody>
      </p:sp>
      <p:pic>
        <p:nvPicPr>
          <p:cNvPr id="3" name="Picture 2">
            <a:extLst>
              <a:ext uri="{FF2B5EF4-FFF2-40B4-BE49-F238E27FC236}">
                <a16:creationId xmlns:a16="http://schemas.microsoft.com/office/drawing/2014/main" xmlns="" id="{A9CB4366-D556-4D31-BAAD-0660AC71BDFA}"/>
              </a:ext>
            </a:extLst>
          </p:cNvPr>
          <p:cNvPicPr>
            <a:picLocks noChangeAspect="1"/>
          </p:cNvPicPr>
          <p:nvPr/>
        </p:nvPicPr>
        <p:blipFill>
          <a:blip r:embed="rId3" cstate="print"/>
          <a:stretch>
            <a:fillRect/>
          </a:stretch>
        </p:blipFill>
        <p:spPr>
          <a:xfrm>
            <a:off x="6109970" y="1267030"/>
            <a:ext cx="4790610" cy="3570501"/>
          </a:xfrm>
          <a:prstGeom prst="rect">
            <a:avLst/>
          </a:prstGeom>
        </p:spPr>
      </p:pic>
    </p:spTree>
    <p:extLst>
      <p:ext uri="{BB962C8B-B14F-4D97-AF65-F5344CB8AC3E}">
        <p14:creationId xmlns:p14="http://schemas.microsoft.com/office/powerpoint/2010/main" xmlns="" val="194586401"/>
      </p:ext>
    </p:extLst>
  </p:cSld>
  <p:clrMapOvr>
    <a:masterClrMapping/>
  </p:clrMapOvr>
  <p:transition spd="slow" advClick="0" advTm="6000">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xmlns="" id="{1CE580D1-F917-4567-AFB4-99AA9B52ADF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2" name="Picture 11">
            <a:extLst>
              <a:ext uri="{FF2B5EF4-FFF2-40B4-BE49-F238E27FC236}">
                <a16:creationId xmlns:a16="http://schemas.microsoft.com/office/drawing/2014/main" xmlns="" id="{1F5620B8-A2D8-4568-B566-F0453A0D9167}"/>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rotWithShape="1">
          <a:blip r:embed="rId3" cstate="print">
            <a:extLst>
              <a:ext uri="{28A0092B-C50C-407E-A947-70E740481C1C}">
                <a14:useLocalDpi xmlns:a14="http://schemas.microsoft.com/office/drawing/2010/main" xmlns="" val="0"/>
              </a:ext>
            </a:extLst>
          </a:blip>
          <a:srcRect t="1538" b="-1538"/>
          <a:stretch/>
        </p:blipFill>
        <p:spPr bwMode="black">
          <a:xfrm>
            <a:off x="0" y="6126480"/>
            <a:ext cx="12192000" cy="742950"/>
          </a:xfrm>
          <a:prstGeom prst="rect">
            <a:avLst/>
          </a:prstGeom>
        </p:spPr>
      </p:pic>
      <p:cxnSp>
        <p:nvCxnSpPr>
          <p:cNvPr id="14" name="Straight Connector 13">
            <a:extLst>
              <a:ext uri="{FF2B5EF4-FFF2-40B4-BE49-F238E27FC236}">
                <a16:creationId xmlns:a16="http://schemas.microsoft.com/office/drawing/2014/main" xmlns="" id="{1C7D2BA4-4B7A-4596-8BCC-5CF715423894}"/>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xmlns="" id="{C9D4B225-18E9-4C5B-94D8-2ABE6D161E4A}"/>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18" name="Rectangle 17">
            <a:extLst>
              <a:ext uri="{FF2B5EF4-FFF2-40B4-BE49-F238E27FC236}">
                <a16:creationId xmlns:a16="http://schemas.microsoft.com/office/drawing/2014/main" xmlns="" id="{5BB14454-D00C-4958-BB39-F5F9F3ACD49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 name="Straight Connector 19">
            <a:extLst>
              <a:ext uri="{FF2B5EF4-FFF2-40B4-BE49-F238E27FC236}">
                <a16:creationId xmlns:a16="http://schemas.microsoft.com/office/drawing/2014/main" xmlns="" id="{28A657A7-C4E5-425B-98FA-BB817FF7BFB0}"/>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7218029" y="1847088"/>
            <a:ext cx="3520368"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2" name="Rectangle 21">
            <a:extLst>
              <a:ext uri="{FF2B5EF4-FFF2-40B4-BE49-F238E27FC236}">
                <a16:creationId xmlns:a16="http://schemas.microsoft.com/office/drawing/2014/main" xmlns="" id="{A1084370-0E70-4003-9787-3490FCC20E1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grpSp>
        <p:nvGrpSpPr>
          <p:cNvPr id="24" name="Group 23">
            <a:extLst>
              <a:ext uri="{FF2B5EF4-FFF2-40B4-BE49-F238E27FC236}">
                <a16:creationId xmlns:a16="http://schemas.microsoft.com/office/drawing/2014/main" xmlns="" id="{2B7C66D2-22E8-4E8F-829B-050BFA7C86C5}"/>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632237" y="482171"/>
            <a:ext cx="6104331" cy="5149101"/>
            <a:chOff x="7463259" y="583365"/>
            <a:chExt cx="6104330" cy="5181928"/>
          </a:xfrm>
        </p:grpSpPr>
        <p:sp>
          <p:nvSpPr>
            <p:cNvPr id="25" name="Rectangle 24">
              <a:extLst>
                <a:ext uri="{FF2B5EF4-FFF2-40B4-BE49-F238E27FC236}">
                  <a16:creationId xmlns:a16="http://schemas.microsoft.com/office/drawing/2014/main" xmlns="" id="{F0B78D6F-1F61-4DBB-8F5A-934BB850DD1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7463259" y="583365"/>
              <a:ext cx="6104330" cy="5181928"/>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xmlns="" id="{23EA261D-1F8C-4BE5-8586-3C1CC5CE80F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7776318" y="915807"/>
              <a:ext cx="5471354" cy="4494927"/>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5" name="Picture 4">
            <a:extLst>
              <a:ext uri="{FF2B5EF4-FFF2-40B4-BE49-F238E27FC236}">
                <a16:creationId xmlns:a16="http://schemas.microsoft.com/office/drawing/2014/main" xmlns="" id="{AE7E03B1-D6D2-490C-8A23-67C7D96E2D66}"/>
              </a:ext>
            </a:extLst>
          </p:cNvPr>
          <p:cNvPicPr>
            <a:picLocks noChangeAspect="1"/>
          </p:cNvPicPr>
          <p:nvPr/>
        </p:nvPicPr>
        <p:blipFill>
          <a:blip r:embed="rId4" cstate="print">
            <a:extLst>
              <a:ext uri="{28A0092B-C50C-407E-A947-70E740481C1C}">
                <a14:useLocalDpi xmlns:a14="http://schemas.microsoft.com/office/drawing/2010/main" xmlns="" val="0"/>
              </a:ext>
            </a:extLst>
          </a:blip>
          <a:srcRect/>
          <a:stretch/>
        </p:blipFill>
        <p:spPr>
          <a:xfrm>
            <a:off x="1650398" y="1692358"/>
            <a:ext cx="4066797" cy="2714145"/>
          </a:xfrm>
          <a:prstGeom prst="rect">
            <a:avLst/>
          </a:prstGeom>
        </p:spPr>
      </p:pic>
      <p:sp>
        <p:nvSpPr>
          <p:cNvPr id="2" name="Rectangle 1">
            <a:extLst>
              <a:ext uri="{FF2B5EF4-FFF2-40B4-BE49-F238E27FC236}">
                <a16:creationId xmlns:a16="http://schemas.microsoft.com/office/drawing/2014/main" xmlns="" id="{79462A33-5D9D-4B7D-8082-15F1E3E32C29}"/>
              </a:ext>
            </a:extLst>
          </p:cNvPr>
          <p:cNvSpPr/>
          <p:nvPr/>
        </p:nvSpPr>
        <p:spPr>
          <a:xfrm>
            <a:off x="7138809" y="2429893"/>
            <a:ext cx="3520368" cy="3450613"/>
          </a:xfrm>
          <a:prstGeom prst="rect">
            <a:avLst/>
          </a:prstGeom>
        </p:spPr>
        <p:txBody>
          <a:bodyPr vert="horz" lIns="91440" tIns="45720" rIns="91440" bIns="45720" rtlCol="0" anchor="t">
            <a:normAutofit/>
          </a:bodyPr>
          <a:lstStyle/>
          <a:p>
            <a:pPr defTabSz="914400">
              <a:lnSpc>
                <a:spcPct val="120000"/>
              </a:lnSpc>
              <a:spcAft>
                <a:spcPts val="1000"/>
              </a:spcAft>
              <a:buClr>
                <a:schemeClr val="accent1"/>
              </a:buClr>
              <a:buSzPct val="100000"/>
            </a:pPr>
            <a:r>
              <a:rPr lang="en-GB" sz="2400" dirty="0">
                <a:latin typeface="Abadi" panose="020B0604020104020204" pitchFamily="34" charset="0"/>
              </a:rPr>
              <a:t>The banquettes need to be cleaned and repaired by a qualified expert to show them at their best.</a:t>
            </a:r>
            <a:endParaRPr lang="en-US" sz="2400" dirty="0">
              <a:latin typeface="Abadi" panose="020B0604020104020204" pitchFamily="34" charset="0"/>
            </a:endParaRPr>
          </a:p>
        </p:txBody>
      </p:sp>
      <p:pic>
        <p:nvPicPr>
          <p:cNvPr id="28" name="Picture 27">
            <a:extLst>
              <a:ext uri="{FF2B5EF4-FFF2-40B4-BE49-F238E27FC236}">
                <a16:creationId xmlns:a16="http://schemas.microsoft.com/office/drawing/2014/main" xmlns="" id="{3635D2BC-4EDA-4A3E-83BF-035608099BD5}"/>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rotWithShape="1">
          <a:blip r:embed="rId3" cstate="print">
            <a:extLst>
              <a:ext uri="{28A0092B-C50C-407E-A947-70E740481C1C}">
                <a14:useLocalDpi xmlns:a14="http://schemas.microsoft.com/office/drawing/2010/main" xmlns="" val="0"/>
              </a:ext>
            </a:extLst>
          </a:blip>
          <a:srcRect t="1538" b="-1538"/>
          <a:stretch/>
        </p:blipFill>
        <p:spPr bwMode="black">
          <a:xfrm>
            <a:off x="0" y="6126480"/>
            <a:ext cx="12192000" cy="742950"/>
          </a:xfrm>
          <a:prstGeom prst="rect">
            <a:avLst/>
          </a:prstGeom>
        </p:spPr>
      </p:pic>
      <p:cxnSp>
        <p:nvCxnSpPr>
          <p:cNvPr id="30" name="Straight Connector 29">
            <a:extLst>
              <a:ext uri="{FF2B5EF4-FFF2-40B4-BE49-F238E27FC236}">
                <a16:creationId xmlns:a16="http://schemas.microsoft.com/office/drawing/2014/main" xmlns="" id="{A3C86EB9-7FA9-42F7-B348-A7FD17436A94}"/>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xmlns="" id="{B44467C4-1BF7-4960-BFA4-B2070B8F1D7A}"/>
              </a:ext>
            </a:extLst>
          </p:cNvPr>
          <p:cNvSpPr/>
          <p:nvPr/>
        </p:nvSpPr>
        <p:spPr>
          <a:xfrm>
            <a:off x="7138809" y="1082187"/>
            <a:ext cx="4277133" cy="584775"/>
          </a:xfrm>
          <a:prstGeom prst="rect">
            <a:avLst/>
          </a:prstGeom>
        </p:spPr>
        <p:txBody>
          <a:bodyPr wrap="none">
            <a:spAutoFit/>
          </a:bodyPr>
          <a:lstStyle/>
          <a:p>
            <a:r>
              <a:rPr lang="en-US" sz="3200" b="1" dirty="0">
                <a:latin typeface="Abadi" panose="020B0604020104020204" pitchFamily="34" charset="0"/>
              </a:rPr>
              <a:t>What needs to happen?</a:t>
            </a:r>
          </a:p>
        </p:txBody>
      </p:sp>
    </p:spTree>
    <p:extLst>
      <p:ext uri="{BB962C8B-B14F-4D97-AF65-F5344CB8AC3E}">
        <p14:creationId xmlns:p14="http://schemas.microsoft.com/office/powerpoint/2010/main" xmlns="" val="1185989448"/>
      </p:ext>
    </p:extLst>
  </p:cSld>
  <p:clrMapOvr>
    <a:masterClrMapping/>
  </p:clrMapOvr>
  <p:transition spd="slow" advClick="0" advTm="6000">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34">
            <a:extLst>
              <a:ext uri="{FF2B5EF4-FFF2-40B4-BE49-F238E27FC236}">
                <a16:creationId xmlns:a16="http://schemas.microsoft.com/office/drawing/2014/main" xmlns="" id="{1CE580D1-F917-4567-AFB4-99AA9B52ADF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37" name="Picture 36">
            <a:extLst>
              <a:ext uri="{FF2B5EF4-FFF2-40B4-BE49-F238E27FC236}">
                <a16:creationId xmlns:a16="http://schemas.microsoft.com/office/drawing/2014/main" xmlns="" id="{1F5620B8-A2D8-4568-B566-F0453A0D9167}"/>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rotWithShape="1">
          <a:blip r:embed="rId2" cstate="print">
            <a:extLst>
              <a:ext uri="{28A0092B-C50C-407E-A947-70E740481C1C}">
                <a14:useLocalDpi xmlns:a14="http://schemas.microsoft.com/office/drawing/2010/main" xmlns="" val="0"/>
              </a:ext>
            </a:extLst>
          </a:blip>
          <a:srcRect t="1538" b="-1538"/>
          <a:stretch/>
        </p:blipFill>
        <p:spPr bwMode="black">
          <a:xfrm>
            <a:off x="0" y="6126480"/>
            <a:ext cx="12192000" cy="742950"/>
          </a:xfrm>
          <a:prstGeom prst="rect">
            <a:avLst/>
          </a:prstGeom>
        </p:spPr>
      </p:pic>
      <p:cxnSp>
        <p:nvCxnSpPr>
          <p:cNvPr id="39" name="Straight Connector 38">
            <a:extLst>
              <a:ext uri="{FF2B5EF4-FFF2-40B4-BE49-F238E27FC236}">
                <a16:creationId xmlns:a16="http://schemas.microsoft.com/office/drawing/2014/main" xmlns="" id="{1C7D2BA4-4B7A-4596-8BCC-5CF715423894}"/>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xmlns="" id="{C9D4B225-18E9-4C5B-94D8-2ABE6D161E4A}"/>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43" name="Rectangle 42">
            <a:extLst>
              <a:ext uri="{FF2B5EF4-FFF2-40B4-BE49-F238E27FC236}">
                <a16:creationId xmlns:a16="http://schemas.microsoft.com/office/drawing/2014/main" xmlns="" id="{021A4066-B261-49FE-952E-A0FE3EE75CD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cxnSp>
        <p:nvCxnSpPr>
          <p:cNvPr id="45" name="Straight Connector 44">
            <a:extLst>
              <a:ext uri="{FF2B5EF4-FFF2-40B4-BE49-F238E27FC236}">
                <a16:creationId xmlns:a16="http://schemas.microsoft.com/office/drawing/2014/main" xmlns="" id="{381B4579-E2EA-4BD7-94FF-0A0BEE135C6B}"/>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1453896" y="1847088"/>
            <a:ext cx="3530885"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47" name="Rectangle 46">
            <a:extLst>
              <a:ext uri="{FF2B5EF4-FFF2-40B4-BE49-F238E27FC236}">
                <a16:creationId xmlns:a16="http://schemas.microsoft.com/office/drawing/2014/main" xmlns="" id="{81958111-BC13-4D45-AB27-0C2C83F9BA6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grpSp>
        <p:nvGrpSpPr>
          <p:cNvPr id="49" name="Group 48">
            <a:extLst>
              <a:ext uri="{FF2B5EF4-FFF2-40B4-BE49-F238E27FC236}">
                <a16:creationId xmlns:a16="http://schemas.microsoft.com/office/drawing/2014/main" xmlns="" id="{82188758-E18A-4CE5-9D03-F4BF5D887C3F}"/>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5460131" y="482171"/>
            <a:ext cx="6091791" cy="5149101"/>
            <a:chOff x="5446003" y="583365"/>
            <a:chExt cx="6091790" cy="5181928"/>
          </a:xfrm>
        </p:grpSpPr>
        <p:sp>
          <p:nvSpPr>
            <p:cNvPr id="50" name="Rectangle 49">
              <a:extLst>
                <a:ext uri="{FF2B5EF4-FFF2-40B4-BE49-F238E27FC236}">
                  <a16:creationId xmlns:a16="http://schemas.microsoft.com/office/drawing/2014/main" xmlns="" id="{821513DD-C15F-4381-AEA6-ED9E5E218CA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5446003" y="583365"/>
              <a:ext cx="6091790" cy="5181928"/>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51" name="Rectangle 50">
              <a:extLst>
                <a:ext uri="{FF2B5EF4-FFF2-40B4-BE49-F238E27FC236}">
                  <a16:creationId xmlns:a16="http://schemas.microsoft.com/office/drawing/2014/main" xmlns="" id="{CED2DE01-7F43-4858-85FC-27022DA7812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5764828" y="915807"/>
              <a:ext cx="5461779" cy="4494927"/>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grpSp>
      <p:pic>
        <p:nvPicPr>
          <p:cNvPr id="5" name="Picture 4">
            <a:extLst>
              <a:ext uri="{FF2B5EF4-FFF2-40B4-BE49-F238E27FC236}">
                <a16:creationId xmlns:a16="http://schemas.microsoft.com/office/drawing/2014/main" xmlns="" id="{68390069-FCC2-405D-AF5D-B21447560398}"/>
              </a:ext>
            </a:extLst>
          </p:cNvPr>
          <p:cNvPicPr>
            <a:picLocks noChangeAspect="1"/>
          </p:cNvPicPr>
          <p:nvPr/>
        </p:nvPicPr>
        <p:blipFill>
          <a:blip r:embed="rId3" cstate="print">
            <a:extLst>
              <a:ext uri="{28A0092B-C50C-407E-A947-70E740481C1C}">
                <a14:useLocalDpi xmlns:a14="http://schemas.microsoft.com/office/drawing/2010/main" xmlns="" val="0"/>
              </a:ext>
            </a:extLst>
          </a:blip>
          <a:srcRect/>
          <a:stretch/>
        </p:blipFill>
        <p:spPr>
          <a:xfrm>
            <a:off x="6056108" y="1612899"/>
            <a:ext cx="4899835" cy="2910503"/>
          </a:xfrm>
          <a:prstGeom prst="rect">
            <a:avLst/>
          </a:prstGeom>
        </p:spPr>
      </p:pic>
      <p:pic>
        <p:nvPicPr>
          <p:cNvPr id="53" name="Picture 52">
            <a:extLst>
              <a:ext uri="{FF2B5EF4-FFF2-40B4-BE49-F238E27FC236}">
                <a16:creationId xmlns:a16="http://schemas.microsoft.com/office/drawing/2014/main" xmlns="" id="{D42F4933-2ECF-4EE5-BCE4-F19E3CA609FE}"/>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rotWithShape="1">
          <a:blip r:embed="rId2" cstate="print">
            <a:extLst>
              <a:ext uri="{28A0092B-C50C-407E-A947-70E740481C1C}">
                <a14:useLocalDpi xmlns:a14="http://schemas.microsoft.com/office/drawing/2010/main" xmlns="" val="0"/>
              </a:ext>
            </a:extLst>
          </a:blip>
          <a:srcRect t="1538" b="-1538"/>
          <a:stretch/>
        </p:blipFill>
        <p:spPr bwMode="black">
          <a:xfrm>
            <a:off x="0" y="6126480"/>
            <a:ext cx="12192000" cy="742950"/>
          </a:xfrm>
          <a:prstGeom prst="rect">
            <a:avLst/>
          </a:prstGeom>
        </p:spPr>
      </p:pic>
      <p:cxnSp>
        <p:nvCxnSpPr>
          <p:cNvPr id="55" name="Straight Connector 54">
            <a:extLst>
              <a:ext uri="{FF2B5EF4-FFF2-40B4-BE49-F238E27FC236}">
                <a16:creationId xmlns:a16="http://schemas.microsoft.com/office/drawing/2014/main" xmlns="" id="{C6FAC23C-014D-4AC5-AD1B-36F7D0E7EF32}"/>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32" name="Rectangle 31">
            <a:extLst>
              <a:ext uri="{FF2B5EF4-FFF2-40B4-BE49-F238E27FC236}">
                <a16:creationId xmlns:a16="http://schemas.microsoft.com/office/drawing/2014/main" xmlns="" id="{EB6570F0-F9E2-49D4-91D2-7E2C2CCA0939}"/>
              </a:ext>
            </a:extLst>
          </p:cNvPr>
          <p:cNvSpPr/>
          <p:nvPr/>
        </p:nvSpPr>
        <p:spPr>
          <a:xfrm>
            <a:off x="1424875" y="975642"/>
            <a:ext cx="3395481" cy="584775"/>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Abadi" panose="020B0604020104020204" pitchFamily="34" charset="0"/>
                <a:ea typeface="+mn-ea"/>
                <a:cs typeface="+mn-cs"/>
              </a:rPr>
              <a:t>What is the Story?</a:t>
            </a:r>
            <a:endParaRPr kumimoji="0" lang="en-GB" sz="3200" b="1" i="0" u="none" strike="noStrike" kern="1200" cap="none" spc="0" normalizeH="0" baseline="0" noProof="0" dirty="0">
              <a:ln>
                <a:noFill/>
              </a:ln>
              <a:solidFill>
                <a:prstClr val="black"/>
              </a:solidFill>
              <a:effectLst/>
              <a:uLnTx/>
              <a:uFillTx/>
              <a:latin typeface="Gill Sans MT" panose="020B0502020104020203"/>
              <a:ea typeface="+mn-ea"/>
              <a:cs typeface="+mn-cs"/>
            </a:endParaRPr>
          </a:p>
        </p:txBody>
      </p:sp>
      <p:sp>
        <p:nvSpPr>
          <p:cNvPr id="4" name="Rectangle 3">
            <a:extLst>
              <a:ext uri="{FF2B5EF4-FFF2-40B4-BE49-F238E27FC236}">
                <a16:creationId xmlns:a16="http://schemas.microsoft.com/office/drawing/2014/main" xmlns="" id="{039746B2-CB7B-49C1-AE5D-6D9C9A0C5D40}"/>
              </a:ext>
            </a:extLst>
          </p:cNvPr>
          <p:cNvSpPr/>
          <p:nvPr/>
        </p:nvSpPr>
        <p:spPr>
          <a:xfrm>
            <a:off x="1453896" y="2219456"/>
            <a:ext cx="2955493" cy="1834477"/>
          </a:xfrm>
          <a:prstGeom prst="rect">
            <a:avLst/>
          </a:prstGeom>
        </p:spPr>
        <p:txBody>
          <a:bodyPr wrap="square">
            <a:spAutoFit/>
          </a:bodyPr>
          <a:lstStyle/>
          <a:p>
            <a:pPr lvl="0" defTabSz="914400">
              <a:lnSpc>
                <a:spcPct val="120000"/>
              </a:lnSpc>
              <a:spcAft>
                <a:spcPts val="1000"/>
              </a:spcAft>
              <a:buClr>
                <a:srgbClr val="B71E42"/>
              </a:buClr>
              <a:buSzPct val="100000"/>
            </a:pPr>
            <a:r>
              <a:rPr lang="en-GB" sz="2400" dirty="0">
                <a:solidFill>
                  <a:prstClr val="black"/>
                </a:solidFill>
                <a:latin typeface="Abadi" panose="020B0604020104020204" pitchFamily="34" charset="0"/>
              </a:rPr>
              <a:t>The banquettes are part of the furnishings in our Durbar Hall.</a:t>
            </a:r>
            <a:endParaRPr lang="en-US" sz="2400" dirty="0">
              <a:solidFill>
                <a:prstClr val="black"/>
              </a:solidFill>
              <a:latin typeface="Abadi" panose="020B0604020104020204" pitchFamily="34" charset="0"/>
            </a:endParaRPr>
          </a:p>
        </p:txBody>
      </p:sp>
    </p:spTree>
    <p:extLst>
      <p:ext uri="{BB962C8B-B14F-4D97-AF65-F5344CB8AC3E}">
        <p14:creationId xmlns:p14="http://schemas.microsoft.com/office/powerpoint/2010/main" xmlns="" val="949521908"/>
      </p:ext>
    </p:extLst>
  </p:cSld>
  <p:clrMapOvr>
    <a:masterClrMapping/>
  </p:clrMapOvr>
  <p:transition spd="slow" advClick="0" advTm="4000">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xmlns="" id="{1CE580D1-F917-4567-AFB4-99AA9B52ADF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2" name="Picture 11">
            <a:extLst>
              <a:ext uri="{FF2B5EF4-FFF2-40B4-BE49-F238E27FC236}">
                <a16:creationId xmlns:a16="http://schemas.microsoft.com/office/drawing/2014/main" xmlns="" id="{1F5620B8-A2D8-4568-B566-F0453A0D9167}"/>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rotWithShape="1">
          <a:blip r:embed="rId3" cstate="print">
            <a:extLst>
              <a:ext uri="{28A0092B-C50C-407E-A947-70E740481C1C}">
                <a14:useLocalDpi xmlns:a14="http://schemas.microsoft.com/office/drawing/2010/main" xmlns="" val="0"/>
              </a:ext>
            </a:extLst>
          </a:blip>
          <a:srcRect t="1538" b="-1538"/>
          <a:stretch/>
        </p:blipFill>
        <p:spPr bwMode="black">
          <a:xfrm>
            <a:off x="0" y="6126480"/>
            <a:ext cx="12192000" cy="742950"/>
          </a:xfrm>
          <a:prstGeom prst="rect">
            <a:avLst/>
          </a:prstGeom>
        </p:spPr>
      </p:pic>
      <p:cxnSp>
        <p:nvCxnSpPr>
          <p:cNvPr id="14" name="Straight Connector 13">
            <a:extLst>
              <a:ext uri="{FF2B5EF4-FFF2-40B4-BE49-F238E27FC236}">
                <a16:creationId xmlns:a16="http://schemas.microsoft.com/office/drawing/2014/main" xmlns="" id="{1C7D2BA4-4B7A-4596-8BCC-5CF715423894}"/>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xmlns="" id="{C9D4B225-18E9-4C5B-94D8-2ABE6D161E4A}"/>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18" name="Rectangle 17">
            <a:extLst>
              <a:ext uri="{FF2B5EF4-FFF2-40B4-BE49-F238E27FC236}">
                <a16:creationId xmlns:a16="http://schemas.microsoft.com/office/drawing/2014/main" xmlns="" id="{5BB14454-D00C-4958-BB39-F5F9F3ACD49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 name="Straight Connector 19">
            <a:extLst>
              <a:ext uri="{FF2B5EF4-FFF2-40B4-BE49-F238E27FC236}">
                <a16:creationId xmlns:a16="http://schemas.microsoft.com/office/drawing/2014/main" xmlns="" id="{28A657A7-C4E5-425B-98FA-BB817FF7BFB0}"/>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7218029" y="1847088"/>
            <a:ext cx="3520368"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2" name="Rectangle 21">
            <a:extLst>
              <a:ext uri="{FF2B5EF4-FFF2-40B4-BE49-F238E27FC236}">
                <a16:creationId xmlns:a16="http://schemas.microsoft.com/office/drawing/2014/main" xmlns="" id="{A1084370-0E70-4003-9787-3490FCC20E1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grpSp>
        <p:nvGrpSpPr>
          <p:cNvPr id="24" name="Group 23">
            <a:extLst>
              <a:ext uri="{FF2B5EF4-FFF2-40B4-BE49-F238E27FC236}">
                <a16:creationId xmlns:a16="http://schemas.microsoft.com/office/drawing/2014/main" xmlns="" id="{2B7C66D2-22E8-4E8F-829B-050BFA7C86C5}"/>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632237" y="482171"/>
            <a:ext cx="6104331" cy="5149101"/>
            <a:chOff x="7463259" y="583365"/>
            <a:chExt cx="6104330" cy="5181928"/>
          </a:xfrm>
        </p:grpSpPr>
        <p:sp>
          <p:nvSpPr>
            <p:cNvPr id="25" name="Rectangle 24">
              <a:extLst>
                <a:ext uri="{FF2B5EF4-FFF2-40B4-BE49-F238E27FC236}">
                  <a16:creationId xmlns:a16="http://schemas.microsoft.com/office/drawing/2014/main" xmlns="" id="{F0B78D6F-1F61-4DBB-8F5A-934BB850DD1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7463259" y="583365"/>
              <a:ext cx="6104330" cy="5181928"/>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xmlns="" id="{23EA261D-1F8C-4BE5-8586-3C1CC5CE80F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7776318" y="915807"/>
              <a:ext cx="5471354" cy="4494927"/>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 name="Rectangle 1">
            <a:extLst>
              <a:ext uri="{FF2B5EF4-FFF2-40B4-BE49-F238E27FC236}">
                <a16:creationId xmlns:a16="http://schemas.microsoft.com/office/drawing/2014/main" xmlns="" id="{79462A33-5D9D-4B7D-8082-15F1E3E32C29}"/>
              </a:ext>
            </a:extLst>
          </p:cNvPr>
          <p:cNvSpPr/>
          <p:nvPr/>
        </p:nvSpPr>
        <p:spPr>
          <a:xfrm>
            <a:off x="7138809" y="2180659"/>
            <a:ext cx="3520368" cy="3450613"/>
          </a:xfrm>
          <a:prstGeom prst="rect">
            <a:avLst/>
          </a:prstGeom>
        </p:spPr>
        <p:txBody>
          <a:bodyPr vert="horz" lIns="91440" tIns="45720" rIns="91440" bIns="45720" rtlCol="0" anchor="t">
            <a:normAutofit/>
          </a:bodyPr>
          <a:lstStyle/>
          <a:p>
            <a:pPr defTabSz="914400">
              <a:lnSpc>
                <a:spcPct val="120000"/>
              </a:lnSpc>
              <a:spcAft>
                <a:spcPts val="1000"/>
              </a:spcAft>
              <a:buClr>
                <a:schemeClr val="accent1"/>
              </a:buClr>
              <a:buSzPct val="100000"/>
            </a:pPr>
            <a:r>
              <a:rPr lang="en-GB" sz="2400" dirty="0">
                <a:latin typeface="Abadi" panose="020B0604020104020204" pitchFamily="34" charset="0"/>
              </a:rPr>
              <a:t>A banquette is an upholstered bench along a wall, the sort of thing you might see in a restaurant or bar.</a:t>
            </a:r>
            <a:endParaRPr lang="en-US" sz="2400" dirty="0">
              <a:latin typeface="Abadi" panose="020B0604020104020204" pitchFamily="34" charset="0"/>
            </a:endParaRPr>
          </a:p>
        </p:txBody>
      </p:sp>
      <p:pic>
        <p:nvPicPr>
          <p:cNvPr id="28" name="Picture 27">
            <a:extLst>
              <a:ext uri="{FF2B5EF4-FFF2-40B4-BE49-F238E27FC236}">
                <a16:creationId xmlns:a16="http://schemas.microsoft.com/office/drawing/2014/main" xmlns="" id="{3635D2BC-4EDA-4A3E-83BF-035608099BD5}"/>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rotWithShape="1">
          <a:blip r:embed="rId3" cstate="print">
            <a:extLst>
              <a:ext uri="{28A0092B-C50C-407E-A947-70E740481C1C}">
                <a14:useLocalDpi xmlns:a14="http://schemas.microsoft.com/office/drawing/2010/main" xmlns="" val="0"/>
              </a:ext>
            </a:extLst>
          </a:blip>
          <a:srcRect t="1538" b="-1538"/>
          <a:stretch/>
        </p:blipFill>
        <p:spPr bwMode="black">
          <a:xfrm>
            <a:off x="0" y="6126480"/>
            <a:ext cx="12192000" cy="742950"/>
          </a:xfrm>
          <a:prstGeom prst="rect">
            <a:avLst/>
          </a:prstGeom>
        </p:spPr>
      </p:pic>
      <p:cxnSp>
        <p:nvCxnSpPr>
          <p:cNvPr id="30" name="Straight Connector 29">
            <a:extLst>
              <a:ext uri="{FF2B5EF4-FFF2-40B4-BE49-F238E27FC236}">
                <a16:creationId xmlns:a16="http://schemas.microsoft.com/office/drawing/2014/main" xmlns="" id="{A3C86EB9-7FA9-42F7-B348-A7FD17436A94}"/>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xmlns="" id="{B44467C4-1BF7-4960-BFA4-B2070B8F1D7A}"/>
              </a:ext>
            </a:extLst>
          </p:cNvPr>
          <p:cNvSpPr/>
          <p:nvPr/>
        </p:nvSpPr>
        <p:spPr>
          <a:xfrm>
            <a:off x="7138809" y="1115350"/>
            <a:ext cx="3911648" cy="584775"/>
          </a:xfrm>
          <a:prstGeom prst="rect">
            <a:avLst/>
          </a:prstGeom>
        </p:spPr>
        <p:txBody>
          <a:bodyPr wrap="none">
            <a:spAutoFit/>
          </a:bodyPr>
          <a:lstStyle/>
          <a:p>
            <a:r>
              <a:rPr lang="en-US" sz="3200" b="1" dirty="0">
                <a:latin typeface="Abadi" panose="020B0604020104020204" pitchFamily="34" charset="0"/>
              </a:rPr>
              <a:t>What is a banquette?</a:t>
            </a:r>
          </a:p>
        </p:txBody>
      </p:sp>
      <p:pic>
        <p:nvPicPr>
          <p:cNvPr id="19" name="Picture 18">
            <a:extLst>
              <a:ext uri="{FF2B5EF4-FFF2-40B4-BE49-F238E27FC236}">
                <a16:creationId xmlns:a16="http://schemas.microsoft.com/office/drawing/2014/main" xmlns="" id="{B4A680BF-A38D-442C-B0AE-29584BB1E893}"/>
              </a:ext>
            </a:extLst>
          </p:cNvPr>
          <p:cNvPicPr>
            <a:picLocks noChangeAspect="1"/>
          </p:cNvPicPr>
          <p:nvPr/>
        </p:nvPicPr>
        <p:blipFill>
          <a:blip r:embed="rId4" cstate="print">
            <a:extLst>
              <a:ext uri="{28A0092B-C50C-407E-A947-70E740481C1C}">
                <a14:useLocalDpi xmlns:a14="http://schemas.microsoft.com/office/drawing/2010/main" xmlns="" val="0"/>
              </a:ext>
            </a:extLst>
          </a:blip>
          <a:srcRect/>
          <a:stretch/>
        </p:blipFill>
        <p:spPr>
          <a:xfrm>
            <a:off x="1364133" y="1503091"/>
            <a:ext cx="4655827" cy="3107259"/>
          </a:xfrm>
          <a:prstGeom prst="rect">
            <a:avLst/>
          </a:prstGeom>
        </p:spPr>
      </p:pic>
    </p:spTree>
    <p:extLst>
      <p:ext uri="{BB962C8B-B14F-4D97-AF65-F5344CB8AC3E}">
        <p14:creationId xmlns:p14="http://schemas.microsoft.com/office/powerpoint/2010/main" xmlns="" val="1683611091"/>
      </p:ext>
    </p:extLst>
  </p:cSld>
  <p:clrMapOvr>
    <a:masterClrMapping/>
  </p:clrMapOvr>
  <p:transition spd="slow" advClick="0" advTm="6000">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34">
            <a:extLst>
              <a:ext uri="{FF2B5EF4-FFF2-40B4-BE49-F238E27FC236}">
                <a16:creationId xmlns:a16="http://schemas.microsoft.com/office/drawing/2014/main" xmlns="" id="{1CE580D1-F917-4567-AFB4-99AA9B52ADF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37" name="Picture 36">
            <a:extLst>
              <a:ext uri="{FF2B5EF4-FFF2-40B4-BE49-F238E27FC236}">
                <a16:creationId xmlns:a16="http://schemas.microsoft.com/office/drawing/2014/main" xmlns="" id="{1F5620B8-A2D8-4568-B566-F0453A0D9167}"/>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rotWithShape="1">
          <a:blip r:embed="rId3" cstate="print">
            <a:extLst>
              <a:ext uri="{28A0092B-C50C-407E-A947-70E740481C1C}">
                <a14:useLocalDpi xmlns:a14="http://schemas.microsoft.com/office/drawing/2010/main" xmlns="" val="0"/>
              </a:ext>
            </a:extLst>
          </a:blip>
          <a:srcRect t="1538" b="-1538"/>
          <a:stretch/>
        </p:blipFill>
        <p:spPr bwMode="black">
          <a:xfrm>
            <a:off x="0" y="6126480"/>
            <a:ext cx="12192000" cy="742950"/>
          </a:xfrm>
          <a:prstGeom prst="rect">
            <a:avLst/>
          </a:prstGeom>
        </p:spPr>
      </p:pic>
      <p:cxnSp>
        <p:nvCxnSpPr>
          <p:cNvPr id="39" name="Straight Connector 38">
            <a:extLst>
              <a:ext uri="{FF2B5EF4-FFF2-40B4-BE49-F238E27FC236}">
                <a16:creationId xmlns:a16="http://schemas.microsoft.com/office/drawing/2014/main" xmlns="" id="{1C7D2BA4-4B7A-4596-8BCC-5CF715423894}"/>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xmlns="" id="{C9D4B225-18E9-4C5B-94D8-2ABE6D161E4A}"/>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43" name="Rectangle 42">
            <a:extLst>
              <a:ext uri="{FF2B5EF4-FFF2-40B4-BE49-F238E27FC236}">
                <a16:creationId xmlns:a16="http://schemas.microsoft.com/office/drawing/2014/main" xmlns="" id="{021A4066-B261-49FE-952E-A0FE3EE75CD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cxnSp>
        <p:nvCxnSpPr>
          <p:cNvPr id="45" name="Straight Connector 44">
            <a:extLst>
              <a:ext uri="{FF2B5EF4-FFF2-40B4-BE49-F238E27FC236}">
                <a16:creationId xmlns:a16="http://schemas.microsoft.com/office/drawing/2014/main" xmlns="" id="{381B4579-E2EA-4BD7-94FF-0A0BEE135C6B}"/>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1453896" y="1847088"/>
            <a:ext cx="3530885"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47" name="Rectangle 46">
            <a:extLst>
              <a:ext uri="{FF2B5EF4-FFF2-40B4-BE49-F238E27FC236}">
                <a16:creationId xmlns:a16="http://schemas.microsoft.com/office/drawing/2014/main" xmlns="" id="{81958111-BC13-4D45-AB27-0C2C83F9BA6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grpSp>
        <p:nvGrpSpPr>
          <p:cNvPr id="49" name="Group 48">
            <a:extLst>
              <a:ext uri="{FF2B5EF4-FFF2-40B4-BE49-F238E27FC236}">
                <a16:creationId xmlns:a16="http://schemas.microsoft.com/office/drawing/2014/main" xmlns="" id="{82188758-E18A-4CE5-9D03-F4BF5D887C3F}"/>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5460131" y="482171"/>
            <a:ext cx="6091791" cy="5149101"/>
            <a:chOff x="5446003" y="583365"/>
            <a:chExt cx="6091790" cy="5181928"/>
          </a:xfrm>
        </p:grpSpPr>
        <p:sp>
          <p:nvSpPr>
            <p:cNvPr id="50" name="Rectangle 49">
              <a:extLst>
                <a:ext uri="{FF2B5EF4-FFF2-40B4-BE49-F238E27FC236}">
                  <a16:creationId xmlns:a16="http://schemas.microsoft.com/office/drawing/2014/main" xmlns="" id="{821513DD-C15F-4381-AEA6-ED9E5E218CA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5446003" y="583365"/>
              <a:ext cx="6091790" cy="5181928"/>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51" name="Rectangle 50">
              <a:extLst>
                <a:ext uri="{FF2B5EF4-FFF2-40B4-BE49-F238E27FC236}">
                  <a16:creationId xmlns:a16="http://schemas.microsoft.com/office/drawing/2014/main" xmlns="" id="{CED2DE01-7F43-4858-85FC-27022DA7812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5764828" y="915807"/>
              <a:ext cx="5461779" cy="4494927"/>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grpSp>
      <p:pic>
        <p:nvPicPr>
          <p:cNvPr id="53" name="Picture 52">
            <a:extLst>
              <a:ext uri="{FF2B5EF4-FFF2-40B4-BE49-F238E27FC236}">
                <a16:creationId xmlns:a16="http://schemas.microsoft.com/office/drawing/2014/main" xmlns="" id="{D42F4933-2ECF-4EE5-BCE4-F19E3CA609FE}"/>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rotWithShape="1">
          <a:blip r:embed="rId3" cstate="print">
            <a:extLst>
              <a:ext uri="{28A0092B-C50C-407E-A947-70E740481C1C}">
                <a14:useLocalDpi xmlns:a14="http://schemas.microsoft.com/office/drawing/2010/main" xmlns="" val="0"/>
              </a:ext>
            </a:extLst>
          </a:blip>
          <a:srcRect t="1538" b="-1538"/>
          <a:stretch/>
        </p:blipFill>
        <p:spPr bwMode="black">
          <a:xfrm>
            <a:off x="0" y="6126480"/>
            <a:ext cx="12192000" cy="742950"/>
          </a:xfrm>
          <a:prstGeom prst="rect">
            <a:avLst/>
          </a:prstGeom>
        </p:spPr>
      </p:pic>
      <p:cxnSp>
        <p:nvCxnSpPr>
          <p:cNvPr id="55" name="Straight Connector 54">
            <a:extLst>
              <a:ext uri="{FF2B5EF4-FFF2-40B4-BE49-F238E27FC236}">
                <a16:creationId xmlns:a16="http://schemas.microsoft.com/office/drawing/2014/main" xmlns="" id="{C6FAC23C-014D-4AC5-AD1B-36F7D0E7EF32}"/>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31" name="Rectangle 30">
            <a:extLst>
              <a:ext uri="{FF2B5EF4-FFF2-40B4-BE49-F238E27FC236}">
                <a16:creationId xmlns:a16="http://schemas.microsoft.com/office/drawing/2014/main" xmlns="" id="{EFF4FC79-7BA3-4C41-9BA4-E79D96167707}"/>
              </a:ext>
            </a:extLst>
          </p:cNvPr>
          <p:cNvSpPr/>
          <p:nvPr/>
        </p:nvSpPr>
        <p:spPr>
          <a:xfrm>
            <a:off x="1372058" y="2191054"/>
            <a:ext cx="3520368" cy="3450613"/>
          </a:xfrm>
          <a:prstGeom prst="rect">
            <a:avLst/>
          </a:prstGeom>
        </p:spPr>
        <p:txBody>
          <a:bodyPr vert="horz" lIns="91440" tIns="45720" rIns="91440" bIns="45720" rtlCol="0" anchor="t">
            <a:normAutofit/>
          </a:bodyPr>
          <a:lstStyle/>
          <a:p>
            <a:pPr lvl="0" defTabSz="914400">
              <a:lnSpc>
                <a:spcPct val="120000"/>
              </a:lnSpc>
              <a:buClr>
                <a:srgbClr val="B71E42"/>
              </a:buClr>
              <a:buSzPct val="100000"/>
              <a:defRPr/>
            </a:pPr>
            <a:endParaRPr kumimoji="0" lang="en-US" sz="2400" b="0" i="0" u="none" strike="noStrike" kern="1200" cap="none" spc="0" normalizeH="0" baseline="0" noProof="0" dirty="0">
              <a:ln>
                <a:noFill/>
              </a:ln>
              <a:solidFill>
                <a:prstClr val="black"/>
              </a:solidFill>
              <a:effectLst/>
              <a:uLnTx/>
              <a:uFillTx/>
              <a:latin typeface="Abadi" panose="020B0604020104020204" pitchFamily="34" charset="0"/>
              <a:ea typeface="+mn-ea"/>
              <a:cs typeface="+mn-cs"/>
            </a:endParaRPr>
          </a:p>
        </p:txBody>
      </p:sp>
      <p:sp>
        <p:nvSpPr>
          <p:cNvPr id="32" name="Rectangle 31">
            <a:extLst>
              <a:ext uri="{FF2B5EF4-FFF2-40B4-BE49-F238E27FC236}">
                <a16:creationId xmlns:a16="http://schemas.microsoft.com/office/drawing/2014/main" xmlns="" id="{EB6570F0-F9E2-49D4-91D2-7E2C2CCA0939}"/>
              </a:ext>
            </a:extLst>
          </p:cNvPr>
          <p:cNvSpPr/>
          <p:nvPr/>
        </p:nvSpPr>
        <p:spPr>
          <a:xfrm>
            <a:off x="1372058" y="950848"/>
            <a:ext cx="2412840" cy="584775"/>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3200" b="1" dirty="0">
                <a:solidFill>
                  <a:prstClr val="black"/>
                </a:solidFill>
                <a:latin typeface="Abadi" panose="020B0604020104020204" pitchFamily="34" charset="0"/>
              </a:rPr>
              <a:t>Their History</a:t>
            </a:r>
            <a:endParaRPr kumimoji="0" lang="en-GB" sz="3200" b="1" i="0" u="none" strike="noStrike" kern="1200" cap="none" spc="0" normalizeH="0" baseline="0" noProof="0" dirty="0">
              <a:ln>
                <a:noFill/>
              </a:ln>
              <a:solidFill>
                <a:prstClr val="black"/>
              </a:solidFill>
              <a:effectLst/>
              <a:uLnTx/>
              <a:uFillTx/>
              <a:latin typeface="Gill Sans MT" panose="020B0502020104020203"/>
              <a:ea typeface="+mn-ea"/>
              <a:cs typeface="+mn-cs"/>
            </a:endParaRPr>
          </a:p>
        </p:txBody>
      </p:sp>
      <p:sp>
        <p:nvSpPr>
          <p:cNvPr id="17" name="Rectangle 16">
            <a:extLst>
              <a:ext uri="{FF2B5EF4-FFF2-40B4-BE49-F238E27FC236}">
                <a16:creationId xmlns:a16="http://schemas.microsoft.com/office/drawing/2014/main" xmlns="" id="{703BDDB1-7E9D-4257-BD2D-0FC76533BBBF}"/>
              </a:ext>
            </a:extLst>
          </p:cNvPr>
          <p:cNvSpPr/>
          <p:nvPr/>
        </p:nvSpPr>
        <p:spPr>
          <a:xfrm>
            <a:off x="1372058" y="2008046"/>
            <a:ext cx="3520368" cy="3450613"/>
          </a:xfrm>
          <a:prstGeom prst="rect">
            <a:avLst/>
          </a:prstGeom>
        </p:spPr>
        <p:txBody>
          <a:bodyPr vert="horz" lIns="91440" tIns="45720" rIns="91440" bIns="45720" rtlCol="0" anchor="t">
            <a:normAutofit fontScale="92500" lnSpcReduction="10000"/>
          </a:bodyPr>
          <a:lstStyle/>
          <a:p>
            <a:pPr defTabSz="914400">
              <a:lnSpc>
                <a:spcPct val="120000"/>
              </a:lnSpc>
              <a:spcAft>
                <a:spcPts val="1000"/>
              </a:spcAft>
              <a:buClr>
                <a:schemeClr val="accent1"/>
              </a:buClr>
              <a:buSzPct val="100000"/>
            </a:pPr>
            <a:r>
              <a:rPr lang="en-GB" sz="2400" dirty="0">
                <a:latin typeface="Abadi" panose="020B0604020104020204" pitchFamily="34" charset="0"/>
              </a:rPr>
              <a:t>The spectacular woodcarvings and furnishings of the Durbar Hall were originally created for the Colonial &amp; Indian Exhibition held in South Kensington, London, in 1886; within Britain it is almost unique.</a:t>
            </a:r>
            <a:endParaRPr lang="en-US" sz="2400" dirty="0">
              <a:latin typeface="Abadi" panose="020B0604020104020204" pitchFamily="34" charset="0"/>
            </a:endParaRPr>
          </a:p>
        </p:txBody>
      </p:sp>
      <p:pic>
        <p:nvPicPr>
          <p:cNvPr id="3" name="Picture 2">
            <a:extLst>
              <a:ext uri="{FF2B5EF4-FFF2-40B4-BE49-F238E27FC236}">
                <a16:creationId xmlns:a16="http://schemas.microsoft.com/office/drawing/2014/main" xmlns="" id="{43080223-F746-4E9F-B606-801B3A391756}"/>
              </a:ext>
            </a:extLst>
          </p:cNvPr>
          <p:cNvPicPr>
            <a:picLocks noChangeAspect="1"/>
          </p:cNvPicPr>
          <p:nvPr/>
        </p:nvPicPr>
        <p:blipFill>
          <a:blip r:embed="rId4" cstate="print">
            <a:extLst>
              <a:ext uri="{28A0092B-C50C-407E-A947-70E740481C1C}">
                <a14:useLocalDpi xmlns:a14="http://schemas.microsoft.com/office/drawing/2010/main" xmlns=""/>
              </a:ext>
            </a:extLst>
          </a:blip>
          <a:stretch>
            <a:fillRect/>
          </a:stretch>
        </p:blipFill>
        <p:spPr>
          <a:xfrm>
            <a:off x="6053910" y="1440519"/>
            <a:ext cx="4904232" cy="3232404"/>
          </a:xfrm>
          <a:prstGeom prst="rect">
            <a:avLst/>
          </a:prstGeom>
        </p:spPr>
      </p:pic>
    </p:spTree>
    <p:extLst>
      <p:ext uri="{BB962C8B-B14F-4D97-AF65-F5344CB8AC3E}">
        <p14:creationId xmlns:p14="http://schemas.microsoft.com/office/powerpoint/2010/main" xmlns="" val="2842930753"/>
      </p:ext>
    </p:extLst>
  </p:cSld>
  <p:clrMapOvr>
    <a:masterClrMapping/>
  </p:clrMapOvr>
  <p:transition spd="slow" advClick="0" advTm="6000">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xmlns="" id="{1CE580D1-F917-4567-AFB4-99AA9B52ADF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2" name="Picture 11">
            <a:extLst>
              <a:ext uri="{FF2B5EF4-FFF2-40B4-BE49-F238E27FC236}">
                <a16:creationId xmlns:a16="http://schemas.microsoft.com/office/drawing/2014/main" xmlns="" id="{1F5620B8-A2D8-4568-B566-F0453A0D9167}"/>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rotWithShape="1">
          <a:blip r:embed="rId3" cstate="print">
            <a:extLst>
              <a:ext uri="{28A0092B-C50C-407E-A947-70E740481C1C}">
                <a14:useLocalDpi xmlns:a14="http://schemas.microsoft.com/office/drawing/2010/main" xmlns="" val="0"/>
              </a:ext>
            </a:extLst>
          </a:blip>
          <a:srcRect t="1538" b="-1538"/>
          <a:stretch/>
        </p:blipFill>
        <p:spPr bwMode="black">
          <a:xfrm>
            <a:off x="0" y="6126480"/>
            <a:ext cx="12192000" cy="742950"/>
          </a:xfrm>
          <a:prstGeom prst="rect">
            <a:avLst/>
          </a:prstGeom>
        </p:spPr>
      </p:pic>
      <p:cxnSp>
        <p:nvCxnSpPr>
          <p:cNvPr id="14" name="Straight Connector 13">
            <a:extLst>
              <a:ext uri="{FF2B5EF4-FFF2-40B4-BE49-F238E27FC236}">
                <a16:creationId xmlns:a16="http://schemas.microsoft.com/office/drawing/2014/main" xmlns="" id="{1C7D2BA4-4B7A-4596-8BCC-5CF715423894}"/>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xmlns="" id="{C9D4B225-18E9-4C5B-94D8-2ABE6D161E4A}"/>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18" name="Rectangle 17">
            <a:extLst>
              <a:ext uri="{FF2B5EF4-FFF2-40B4-BE49-F238E27FC236}">
                <a16:creationId xmlns:a16="http://schemas.microsoft.com/office/drawing/2014/main" xmlns="" id="{5BB14454-D00C-4958-BB39-F5F9F3ACD49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 name="Straight Connector 19">
            <a:extLst>
              <a:ext uri="{FF2B5EF4-FFF2-40B4-BE49-F238E27FC236}">
                <a16:creationId xmlns:a16="http://schemas.microsoft.com/office/drawing/2014/main" xmlns="" id="{28A657A7-C4E5-425B-98FA-BB817FF7BFB0}"/>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7218029" y="1847088"/>
            <a:ext cx="3520368"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2" name="Rectangle 21">
            <a:extLst>
              <a:ext uri="{FF2B5EF4-FFF2-40B4-BE49-F238E27FC236}">
                <a16:creationId xmlns:a16="http://schemas.microsoft.com/office/drawing/2014/main" xmlns="" id="{A1084370-0E70-4003-9787-3490FCC20E1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grpSp>
        <p:nvGrpSpPr>
          <p:cNvPr id="24" name="Group 23">
            <a:extLst>
              <a:ext uri="{FF2B5EF4-FFF2-40B4-BE49-F238E27FC236}">
                <a16:creationId xmlns:a16="http://schemas.microsoft.com/office/drawing/2014/main" xmlns="" id="{2B7C66D2-22E8-4E8F-829B-050BFA7C86C5}"/>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632237" y="482171"/>
            <a:ext cx="6104331" cy="5149101"/>
            <a:chOff x="7463259" y="583365"/>
            <a:chExt cx="6104330" cy="5181928"/>
          </a:xfrm>
        </p:grpSpPr>
        <p:sp>
          <p:nvSpPr>
            <p:cNvPr id="25" name="Rectangle 24">
              <a:extLst>
                <a:ext uri="{FF2B5EF4-FFF2-40B4-BE49-F238E27FC236}">
                  <a16:creationId xmlns:a16="http://schemas.microsoft.com/office/drawing/2014/main" xmlns="" id="{F0B78D6F-1F61-4DBB-8F5A-934BB850DD1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7463259" y="583365"/>
              <a:ext cx="6104330" cy="5181928"/>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xmlns="" id="{23EA261D-1F8C-4BE5-8586-3C1CC5CE80F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7776318" y="915807"/>
              <a:ext cx="5471354" cy="4494927"/>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 name="Rectangle 1">
            <a:extLst>
              <a:ext uri="{FF2B5EF4-FFF2-40B4-BE49-F238E27FC236}">
                <a16:creationId xmlns:a16="http://schemas.microsoft.com/office/drawing/2014/main" xmlns="" id="{79462A33-5D9D-4B7D-8082-15F1E3E32C29}"/>
              </a:ext>
            </a:extLst>
          </p:cNvPr>
          <p:cNvSpPr/>
          <p:nvPr/>
        </p:nvSpPr>
        <p:spPr>
          <a:xfrm>
            <a:off x="7138809" y="2027215"/>
            <a:ext cx="4420954" cy="3748583"/>
          </a:xfrm>
          <a:prstGeom prst="rect">
            <a:avLst/>
          </a:prstGeom>
        </p:spPr>
        <p:txBody>
          <a:bodyPr vert="horz" lIns="91440" tIns="45720" rIns="91440" bIns="45720" rtlCol="0" anchor="t">
            <a:normAutofit/>
          </a:bodyPr>
          <a:lstStyle/>
          <a:p>
            <a:pPr defTabSz="914400">
              <a:lnSpc>
                <a:spcPct val="120000"/>
              </a:lnSpc>
              <a:spcAft>
                <a:spcPts val="1000"/>
              </a:spcAft>
              <a:buClr>
                <a:schemeClr val="accent1"/>
              </a:buClr>
              <a:buSzPct val="100000"/>
            </a:pPr>
            <a:r>
              <a:rPr lang="en-GB" sz="2400" dirty="0">
                <a:latin typeface="Abadi" panose="020B0604020104020204" pitchFamily="34" charset="0"/>
              </a:rPr>
              <a:t>After the Exhibition, the banquettes were re-upholstered by Lord and Lady Brassey, when the Hall was moved to their Park Lane mansion. The material they used was bought in Cairo by Annie Brassey on one of her early trips. </a:t>
            </a:r>
            <a:endParaRPr lang="en-US" sz="2400" dirty="0">
              <a:latin typeface="Abadi" panose="020B0604020104020204" pitchFamily="34" charset="0"/>
            </a:endParaRPr>
          </a:p>
        </p:txBody>
      </p:sp>
      <p:pic>
        <p:nvPicPr>
          <p:cNvPr id="28" name="Picture 27">
            <a:extLst>
              <a:ext uri="{FF2B5EF4-FFF2-40B4-BE49-F238E27FC236}">
                <a16:creationId xmlns:a16="http://schemas.microsoft.com/office/drawing/2014/main" xmlns="" id="{3635D2BC-4EDA-4A3E-83BF-035608099BD5}"/>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rotWithShape="1">
          <a:blip r:embed="rId3" cstate="print">
            <a:extLst>
              <a:ext uri="{28A0092B-C50C-407E-A947-70E740481C1C}">
                <a14:useLocalDpi xmlns:a14="http://schemas.microsoft.com/office/drawing/2010/main" xmlns="" val="0"/>
              </a:ext>
            </a:extLst>
          </a:blip>
          <a:srcRect t="1538" b="-1538"/>
          <a:stretch/>
        </p:blipFill>
        <p:spPr bwMode="black">
          <a:xfrm>
            <a:off x="0" y="6126480"/>
            <a:ext cx="12192000" cy="742950"/>
          </a:xfrm>
          <a:prstGeom prst="rect">
            <a:avLst/>
          </a:prstGeom>
        </p:spPr>
      </p:pic>
      <p:cxnSp>
        <p:nvCxnSpPr>
          <p:cNvPr id="30" name="Straight Connector 29">
            <a:extLst>
              <a:ext uri="{FF2B5EF4-FFF2-40B4-BE49-F238E27FC236}">
                <a16:creationId xmlns:a16="http://schemas.microsoft.com/office/drawing/2014/main" xmlns="" id="{A3C86EB9-7FA9-42F7-B348-A7FD17436A94}"/>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xmlns="" id="{B44467C4-1BF7-4960-BFA4-B2070B8F1D7A}"/>
              </a:ext>
            </a:extLst>
          </p:cNvPr>
          <p:cNvSpPr/>
          <p:nvPr/>
        </p:nvSpPr>
        <p:spPr>
          <a:xfrm>
            <a:off x="7138809" y="1082187"/>
            <a:ext cx="2725426" cy="584775"/>
          </a:xfrm>
          <a:prstGeom prst="rect">
            <a:avLst/>
          </a:prstGeom>
        </p:spPr>
        <p:txBody>
          <a:bodyPr wrap="none">
            <a:spAutoFit/>
          </a:bodyPr>
          <a:lstStyle/>
          <a:p>
            <a:r>
              <a:rPr lang="en-US" sz="3200" b="1" dirty="0">
                <a:latin typeface="Abadi" panose="020B0604020104020204" pitchFamily="34" charset="0"/>
              </a:rPr>
              <a:t>Unique Fabrics</a:t>
            </a:r>
          </a:p>
        </p:txBody>
      </p:sp>
      <p:pic>
        <p:nvPicPr>
          <p:cNvPr id="7" name="Picture 6">
            <a:extLst>
              <a:ext uri="{FF2B5EF4-FFF2-40B4-BE49-F238E27FC236}">
                <a16:creationId xmlns:a16="http://schemas.microsoft.com/office/drawing/2014/main" xmlns="" id="{032B6E3C-1648-4F57-A86B-5210DC7D8B3B}"/>
              </a:ext>
            </a:extLst>
          </p:cNvPr>
          <p:cNvPicPr>
            <a:picLocks noChangeAspect="1"/>
          </p:cNvPicPr>
          <p:nvPr/>
        </p:nvPicPr>
        <p:blipFill>
          <a:blip r:embed="rId4" cstate="print"/>
          <a:stretch>
            <a:fillRect/>
          </a:stretch>
        </p:blipFill>
        <p:spPr>
          <a:xfrm>
            <a:off x="1273293" y="1238158"/>
            <a:ext cx="4825887" cy="3619415"/>
          </a:xfrm>
          <a:prstGeom prst="rect">
            <a:avLst/>
          </a:prstGeom>
        </p:spPr>
      </p:pic>
    </p:spTree>
    <p:extLst>
      <p:ext uri="{BB962C8B-B14F-4D97-AF65-F5344CB8AC3E}">
        <p14:creationId xmlns:p14="http://schemas.microsoft.com/office/powerpoint/2010/main" xmlns="" val="1875351168"/>
      </p:ext>
    </p:extLst>
  </p:cSld>
  <p:clrMapOvr>
    <a:masterClrMapping/>
  </p:clrMapOvr>
  <p:transition spd="slow" advClick="0" advTm="6000">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34">
            <a:extLst>
              <a:ext uri="{FF2B5EF4-FFF2-40B4-BE49-F238E27FC236}">
                <a16:creationId xmlns:a16="http://schemas.microsoft.com/office/drawing/2014/main" xmlns="" id="{1CE580D1-F917-4567-AFB4-99AA9B52ADF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37" name="Picture 36">
            <a:extLst>
              <a:ext uri="{FF2B5EF4-FFF2-40B4-BE49-F238E27FC236}">
                <a16:creationId xmlns:a16="http://schemas.microsoft.com/office/drawing/2014/main" xmlns="" id="{1F5620B8-A2D8-4568-B566-F0453A0D9167}"/>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rotWithShape="1">
          <a:blip r:embed="rId4" cstate="print">
            <a:extLst>
              <a:ext uri="{28A0092B-C50C-407E-A947-70E740481C1C}">
                <a14:useLocalDpi xmlns:a14="http://schemas.microsoft.com/office/drawing/2010/main" xmlns="" val="0"/>
              </a:ext>
            </a:extLst>
          </a:blip>
          <a:srcRect t="1538" b="-1538"/>
          <a:stretch/>
        </p:blipFill>
        <p:spPr bwMode="black">
          <a:xfrm>
            <a:off x="0" y="6126480"/>
            <a:ext cx="12192000" cy="742950"/>
          </a:xfrm>
          <a:prstGeom prst="rect">
            <a:avLst/>
          </a:prstGeom>
        </p:spPr>
      </p:pic>
      <p:cxnSp>
        <p:nvCxnSpPr>
          <p:cNvPr id="39" name="Straight Connector 38">
            <a:extLst>
              <a:ext uri="{FF2B5EF4-FFF2-40B4-BE49-F238E27FC236}">
                <a16:creationId xmlns:a16="http://schemas.microsoft.com/office/drawing/2014/main" xmlns="" id="{1C7D2BA4-4B7A-4596-8BCC-5CF715423894}"/>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xmlns="" id="{C9D4B225-18E9-4C5B-94D8-2ABE6D161E4A}"/>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43" name="Rectangle 42">
            <a:extLst>
              <a:ext uri="{FF2B5EF4-FFF2-40B4-BE49-F238E27FC236}">
                <a16:creationId xmlns:a16="http://schemas.microsoft.com/office/drawing/2014/main" xmlns="" id="{021A4066-B261-49FE-952E-A0FE3EE75CD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cxnSp>
        <p:nvCxnSpPr>
          <p:cNvPr id="45" name="Straight Connector 44">
            <a:extLst>
              <a:ext uri="{FF2B5EF4-FFF2-40B4-BE49-F238E27FC236}">
                <a16:creationId xmlns:a16="http://schemas.microsoft.com/office/drawing/2014/main" xmlns="" id="{381B4579-E2EA-4BD7-94FF-0A0BEE135C6B}"/>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1453896" y="1847088"/>
            <a:ext cx="3530885"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47" name="Rectangle 46">
            <a:extLst>
              <a:ext uri="{FF2B5EF4-FFF2-40B4-BE49-F238E27FC236}">
                <a16:creationId xmlns:a16="http://schemas.microsoft.com/office/drawing/2014/main" xmlns="" id="{81958111-BC13-4D45-AB27-0C2C83F9BA6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grpSp>
        <p:nvGrpSpPr>
          <p:cNvPr id="49" name="Group 48">
            <a:extLst>
              <a:ext uri="{FF2B5EF4-FFF2-40B4-BE49-F238E27FC236}">
                <a16:creationId xmlns:a16="http://schemas.microsoft.com/office/drawing/2014/main" xmlns="" id="{82188758-E18A-4CE5-9D03-F4BF5D887C3F}"/>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5460131" y="482171"/>
            <a:ext cx="6091791" cy="5149101"/>
            <a:chOff x="5446003" y="583365"/>
            <a:chExt cx="6091790" cy="5181928"/>
          </a:xfrm>
        </p:grpSpPr>
        <p:sp>
          <p:nvSpPr>
            <p:cNvPr id="50" name="Rectangle 49">
              <a:extLst>
                <a:ext uri="{FF2B5EF4-FFF2-40B4-BE49-F238E27FC236}">
                  <a16:creationId xmlns:a16="http://schemas.microsoft.com/office/drawing/2014/main" xmlns="" id="{821513DD-C15F-4381-AEA6-ED9E5E218CA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5446003" y="583365"/>
              <a:ext cx="6091790" cy="5181928"/>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51" name="Rectangle 50">
              <a:extLst>
                <a:ext uri="{FF2B5EF4-FFF2-40B4-BE49-F238E27FC236}">
                  <a16:creationId xmlns:a16="http://schemas.microsoft.com/office/drawing/2014/main" xmlns="" id="{CED2DE01-7F43-4858-85FC-27022DA7812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5764828" y="915807"/>
              <a:ext cx="5461779" cy="4494927"/>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grpSp>
      <p:pic>
        <p:nvPicPr>
          <p:cNvPr id="53" name="Picture 52">
            <a:extLst>
              <a:ext uri="{FF2B5EF4-FFF2-40B4-BE49-F238E27FC236}">
                <a16:creationId xmlns:a16="http://schemas.microsoft.com/office/drawing/2014/main" xmlns="" id="{D42F4933-2ECF-4EE5-BCE4-F19E3CA609FE}"/>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rotWithShape="1">
          <a:blip r:embed="rId4" cstate="print">
            <a:extLst>
              <a:ext uri="{28A0092B-C50C-407E-A947-70E740481C1C}">
                <a14:useLocalDpi xmlns:a14="http://schemas.microsoft.com/office/drawing/2010/main" xmlns="" val="0"/>
              </a:ext>
            </a:extLst>
          </a:blip>
          <a:srcRect t="1538" b="-1538"/>
          <a:stretch/>
        </p:blipFill>
        <p:spPr bwMode="black">
          <a:xfrm>
            <a:off x="0" y="6126480"/>
            <a:ext cx="12192000" cy="742950"/>
          </a:xfrm>
          <a:prstGeom prst="rect">
            <a:avLst/>
          </a:prstGeom>
        </p:spPr>
      </p:pic>
      <p:cxnSp>
        <p:nvCxnSpPr>
          <p:cNvPr id="55" name="Straight Connector 54">
            <a:extLst>
              <a:ext uri="{FF2B5EF4-FFF2-40B4-BE49-F238E27FC236}">
                <a16:creationId xmlns:a16="http://schemas.microsoft.com/office/drawing/2014/main" xmlns="" id="{C6FAC23C-014D-4AC5-AD1B-36F7D0E7EF32}"/>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31" name="Rectangle 30">
            <a:extLst>
              <a:ext uri="{FF2B5EF4-FFF2-40B4-BE49-F238E27FC236}">
                <a16:creationId xmlns:a16="http://schemas.microsoft.com/office/drawing/2014/main" xmlns="" id="{EFF4FC79-7BA3-4C41-9BA4-E79D96167707}"/>
              </a:ext>
            </a:extLst>
          </p:cNvPr>
          <p:cNvSpPr/>
          <p:nvPr/>
        </p:nvSpPr>
        <p:spPr>
          <a:xfrm>
            <a:off x="1372058" y="2191054"/>
            <a:ext cx="3520368" cy="3450613"/>
          </a:xfrm>
          <a:prstGeom prst="rect">
            <a:avLst/>
          </a:prstGeom>
        </p:spPr>
        <p:txBody>
          <a:bodyPr vert="horz" lIns="91440" tIns="45720" rIns="91440" bIns="45720" rtlCol="0" anchor="t">
            <a:normAutofit/>
          </a:bodyPr>
          <a:lstStyle/>
          <a:p>
            <a:pPr lvl="0" defTabSz="914400">
              <a:lnSpc>
                <a:spcPct val="120000"/>
              </a:lnSpc>
              <a:buClr>
                <a:srgbClr val="B71E42"/>
              </a:buClr>
              <a:buSzPct val="100000"/>
              <a:defRPr/>
            </a:pPr>
            <a:endParaRPr kumimoji="0" lang="en-US" sz="2400" b="0" i="0" u="none" strike="noStrike" kern="1200" cap="none" spc="0" normalizeH="0" baseline="0" noProof="0" dirty="0">
              <a:ln>
                <a:noFill/>
              </a:ln>
              <a:solidFill>
                <a:prstClr val="black"/>
              </a:solidFill>
              <a:effectLst/>
              <a:uLnTx/>
              <a:uFillTx/>
              <a:latin typeface="Abadi" panose="020B0604020104020204" pitchFamily="34" charset="0"/>
              <a:ea typeface="+mn-ea"/>
              <a:cs typeface="+mn-cs"/>
            </a:endParaRPr>
          </a:p>
        </p:txBody>
      </p:sp>
      <p:sp>
        <p:nvSpPr>
          <p:cNvPr id="32" name="Rectangle 31">
            <a:extLst>
              <a:ext uri="{FF2B5EF4-FFF2-40B4-BE49-F238E27FC236}">
                <a16:creationId xmlns:a16="http://schemas.microsoft.com/office/drawing/2014/main" xmlns="" id="{EB6570F0-F9E2-49D4-91D2-7E2C2CCA0939}"/>
              </a:ext>
            </a:extLst>
          </p:cNvPr>
          <p:cNvSpPr/>
          <p:nvPr/>
        </p:nvSpPr>
        <p:spPr>
          <a:xfrm>
            <a:off x="1372058" y="950848"/>
            <a:ext cx="2601994" cy="584775"/>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3200" b="1" dirty="0">
                <a:solidFill>
                  <a:prstClr val="black"/>
                </a:solidFill>
                <a:latin typeface="Abadi" panose="020B0604020104020204" pitchFamily="34" charset="0"/>
              </a:rPr>
              <a:t>Annie Brassey</a:t>
            </a:r>
            <a:endParaRPr kumimoji="0" lang="en-GB" sz="3200" b="1" i="0" u="none" strike="noStrike" kern="1200" cap="none" spc="0" normalizeH="0" baseline="0" noProof="0" dirty="0">
              <a:ln>
                <a:noFill/>
              </a:ln>
              <a:solidFill>
                <a:prstClr val="black"/>
              </a:solidFill>
              <a:effectLst/>
              <a:uLnTx/>
              <a:uFillTx/>
              <a:latin typeface="Gill Sans MT" panose="020B0502020104020203"/>
              <a:ea typeface="+mn-ea"/>
              <a:cs typeface="+mn-cs"/>
            </a:endParaRPr>
          </a:p>
        </p:txBody>
      </p:sp>
      <p:sp>
        <p:nvSpPr>
          <p:cNvPr id="17" name="Rectangle 16">
            <a:extLst>
              <a:ext uri="{FF2B5EF4-FFF2-40B4-BE49-F238E27FC236}">
                <a16:creationId xmlns:a16="http://schemas.microsoft.com/office/drawing/2014/main" xmlns="" id="{703BDDB1-7E9D-4257-BD2D-0FC76533BBBF}"/>
              </a:ext>
            </a:extLst>
          </p:cNvPr>
          <p:cNvSpPr/>
          <p:nvPr/>
        </p:nvSpPr>
        <p:spPr>
          <a:xfrm>
            <a:off x="1372058" y="2008046"/>
            <a:ext cx="3520368" cy="3450613"/>
          </a:xfrm>
          <a:prstGeom prst="rect">
            <a:avLst/>
          </a:prstGeom>
        </p:spPr>
        <p:txBody>
          <a:bodyPr vert="horz" lIns="91440" tIns="45720" rIns="91440" bIns="45720" rtlCol="0" anchor="t">
            <a:normAutofit/>
          </a:bodyPr>
          <a:lstStyle/>
          <a:p>
            <a:pPr defTabSz="914400">
              <a:lnSpc>
                <a:spcPct val="120000"/>
              </a:lnSpc>
              <a:spcAft>
                <a:spcPts val="1000"/>
              </a:spcAft>
              <a:buClr>
                <a:schemeClr val="accent1"/>
              </a:buClr>
              <a:buSzPct val="100000"/>
            </a:pPr>
            <a:r>
              <a:rPr lang="en-GB" sz="2400" dirty="0">
                <a:latin typeface="Abadi" panose="020B0604020104020204" pitchFamily="34" charset="0"/>
              </a:rPr>
              <a:t>Annie was a famous early photographer, traveller and writer. The material was originally made for Sultan Abdul Aziz, the 32nd Sultan of the Ottoman Empire. </a:t>
            </a:r>
            <a:endParaRPr lang="en-US" sz="2400" dirty="0">
              <a:latin typeface="Abadi" panose="020B0604020104020204" pitchFamily="34" charset="0"/>
            </a:endParaRPr>
          </a:p>
        </p:txBody>
      </p:sp>
      <p:pic>
        <p:nvPicPr>
          <p:cNvPr id="19" name="Recording (23)">
            <a:hlinkClick r:id="" action="ppaction://media"/>
            <a:extLst>
              <a:ext uri="{FF2B5EF4-FFF2-40B4-BE49-F238E27FC236}">
                <a16:creationId xmlns:a16="http://schemas.microsoft.com/office/drawing/2014/main" xmlns="" id="{DF6BAFD2-7F96-41EC-811B-E7FCC23EEFE2}"/>
              </a:ext>
            </a:extLst>
          </p:cNvPr>
          <p:cNvPicPr>
            <a:picLocks noChangeAspect="1"/>
          </p:cNvPicPr>
          <p:nvPr>
            <a:videoFile r:link="rId1"/>
            <p:extLst>
              <p:ext uri="{DAA4B4D4-6D71-4841-9C94-3DE7FCFB9230}">
                <p14:media xmlns:p14="http://schemas.microsoft.com/office/powerpoint/2010/main" xmlns="" r:embed="rId5">
                  <p14:trim st="14715" end="17503.204"/>
                </p14:media>
              </p:ext>
            </p:extLst>
          </p:nvPr>
        </p:nvPicPr>
        <p:blipFill>
          <a:blip r:embed="rId6" cstate="print"/>
          <a:stretch>
            <a:fillRect/>
          </a:stretch>
        </p:blipFill>
        <p:spPr>
          <a:xfrm>
            <a:off x="4686300" y="3303588"/>
            <a:ext cx="406400" cy="406400"/>
          </a:xfrm>
          <a:prstGeom prst="rect">
            <a:avLst/>
          </a:prstGeom>
        </p:spPr>
      </p:pic>
      <p:pic>
        <p:nvPicPr>
          <p:cNvPr id="20" name="Picture 19">
            <a:extLst>
              <a:ext uri="{FF2B5EF4-FFF2-40B4-BE49-F238E27FC236}">
                <a16:creationId xmlns:a16="http://schemas.microsoft.com/office/drawing/2014/main" xmlns="" id="{086F6039-5C0E-48F9-970C-08C4D5DE4278}"/>
              </a:ext>
            </a:extLst>
          </p:cNvPr>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7097259" y="1178446"/>
            <a:ext cx="2889604" cy="3833580"/>
          </a:xfrm>
          <a:prstGeom prst="rect">
            <a:avLst/>
          </a:prstGeom>
        </p:spPr>
      </p:pic>
    </p:spTree>
    <p:extLst>
      <p:ext uri="{BB962C8B-B14F-4D97-AF65-F5344CB8AC3E}">
        <p14:creationId xmlns:p14="http://schemas.microsoft.com/office/powerpoint/2010/main" xmlns="" val="3490567219"/>
      </p:ext>
    </p:extLst>
  </p:cSld>
  <p:clrMapOvr>
    <a:masterClrMapping/>
  </p:clrMapOvr>
  <p:transition spd="slow" advClick="0" advTm="6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042" fill="hold"/>
                                        <p:tgtEl>
                                          <p:spTgt spid="1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showWhenStopped="0">
                <p:cTn id="7" fill="hold" display="0">
                  <p:stCondLst>
                    <p:cond delay="indefinite"/>
                  </p:stCondLst>
                  <p:endCondLst>
                    <p:cond evt="onStopAudio" delay="0">
                      <p:tgtEl>
                        <p:sldTgt/>
                      </p:tgtEl>
                    </p:cond>
                  </p:endCondLst>
                </p:cTn>
                <p:tgtEl>
                  <p:spTgt spid="19"/>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xmlns="" id="{1CE580D1-F917-4567-AFB4-99AA9B52ADF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2" name="Picture 11">
            <a:extLst>
              <a:ext uri="{FF2B5EF4-FFF2-40B4-BE49-F238E27FC236}">
                <a16:creationId xmlns:a16="http://schemas.microsoft.com/office/drawing/2014/main" xmlns="" id="{1F5620B8-A2D8-4568-B566-F0453A0D9167}"/>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rotWithShape="1">
          <a:blip r:embed="rId4" cstate="print">
            <a:extLst>
              <a:ext uri="{28A0092B-C50C-407E-A947-70E740481C1C}">
                <a14:useLocalDpi xmlns:a14="http://schemas.microsoft.com/office/drawing/2010/main" xmlns="" val="0"/>
              </a:ext>
            </a:extLst>
          </a:blip>
          <a:srcRect t="1538" b="-1538"/>
          <a:stretch/>
        </p:blipFill>
        <p:spPr bwMode="black">
          <a:xfrm>
            <a:off x="0" y="6126480"/>
            <a:ext cx="12192000" cy="742950"/>
          </a:xfrm>
          <a:prstGeom prst="rect">
            <a:avLst/>
          </a:prstGeom>
        </p:spPr>
      </p:pic>
      <p:cxnSp>
        <p:nvCxnSpPr>
          <p:cNvPr id="14" name="Straight Connector 13">
            <a:extLst>
              <a:ext uri="{FF2B5EF4-FFF2-40B4-BE49-F238E27FC236}">
                <a16:creationId xmlns:a16="http://schemas.microsoft.com/office/drawing/2014/main" xmlns="" id="{1C7D2BA4-4B7A-4596-8BCC-5CF715423894}"/>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xmlns="" id="{C9D4B225-18E9-4C5B-94D8-2ABE6D161E4A}"/>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18" name="Rectangle 17">
            <a:extLst>
              <a:ext uri="{FF2B5EF4-FFF2-40B4-BE49-F238E27FC236}">
                <a16:creationId xmlns:a16="http://schemas.microsoft.com/office/drawing/2014/main" xmlns="" id="{5BB14454-D00C-4958-BB39-F5F9F3ACD49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 name="Straight Connector 19">
            <a:extLst>
              <a:ext uri="{FF2B5EF4-FFF2-40B4-BE49-F238E27FC236}">
                <a16:creationId xmlns:a16="http://schemas.microsoft.com/office/drawing/2014/main" xmlns="" id="{28A657A7-C4E5-425B-98FA-BB817FF7BFB0}"/>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7218029" y="1847088"/>
            <a:ext cx="3520368"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2" name="Rectangle 21">
            <a:extLst>
              <a:ext uri="{FF2B5EF4-FFF2-40B4-BE49-F238E27FC236}">
                <a16:creationId xmlns:a16="http://schemas.microsoft.com/office/drawing/2014/main" xmlns="" id="{A1084370-0E70-4003-9787-3490FCC20E1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grpSp>
        <p:nvGrpSpPr>
          <p:cNvPr id="24" name="Group 23">
            <a:extLst>
              <a:ext uri="{FF2B5EF4-FFF2-40B4-BE49-F238E27FC236}">
                <a16:creationId xmlns:a16="http://schemas.microsoft.com/office/drawing/2014/main" xmlns="" id="{2B7C66D2-22E8-4E8F-829B-050BFA7C86C5}"/>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632237" y="482171"/>
            <a:ext cx="6104331" cy="5149101"/>
            <a:chOff x="7463259" y="583365"/>
            <a:chExt cx="6104330" cy="5181928"/>
          </a:xfrm>
        </p:grpSpPr>
        <p:sp>
          <p:nvSpPr>
            <p:cNvPr id="25" name="Rectangle 24">
              <a:extLst>
                <a:ext uri="{FF2B5EF4-FFF2-40B4-BE49-F238E27FC236}">
                  <a16:creationId xmlns:a16="http://schemas.microsoft.com/office/drawing/2014/main" xmlns="" id="{F0B78D6F-1F61-4DBB-8F5A-934BB850DD1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7463259" y="583365"/>
              <a:ext cx="6104330" cy="5181928"/>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xmlns="" id="{23EA261D-1F8C-4BE5-8586-3C1CC5CE80F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7776318" y="915807"/>
              <a:ext cx="5471354" cy="4494927"/>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 name="Rectangle 1">
            <a:extLst>
              <a:ext uri="{FF2B5EF4-FFF2-40B4-BE49-F238E27FC236}">
                <a16:creationId xmlns:a16="http://schemas.microsoft.com/office/drawing/2014/main" xmlns="" id="{79462A33-5D9D-4B7D-8082-15F1E3E32C29}"/>
              </a:ext>
            </a:extLst>
          </p:cNvPr>
          <p:cNvSpPr/>
          <p:nvPr/>
        </p:nvSpPr>
        <p:spPr>
          <a:xfrm>
            <a:off x="7138809" y="2027215"/>
            <a:ext cx="4107895" cy="3748583"/>
          </a:xfrm>
          <a:prstGeom prst="rect">
            <a:avLst/>
          </a:prstGeom>
        </p:spPr>
        <p:txBody>
          <a:bodyPr vert="horz" lIns="91440" tIns="45720" rIns="91440" bIns="45720" rtlCol="0" anchor="t">
            <a:normAutofit/>
          </a:bodyPr>
          <a:lstStyle/>
          <a:p>
            <a:pPr defTabSz="914400">
              <a:lnSpc>
                <a:spcPct val="120000"/>
              </a:lnSpc>
              <a:spcAft>
                <a:spcPts val="1000"/>
              </a:spcAft>
              <a:buClr>
                <a:schemeClr val="accent1"/>
              </a:buClr>
              <a:buSzPct val="100000"/>
            </a:pPr>
            <a:r>
              <a:rPr lang="en-GB" sz="2400" dirty="0">
                <a:latin typeface="Abadi" panose="020B0604020104020204" pitchFamily="34" charset="0"/>
              </a:rPr>
              <a:t>The embroidered patterns include Arabic text set within stylized cartouches and bordered with foliate and graphic motifs. The designs are made from panels of silk and richly embroidered with metallic threads.</a:t>
            </a:r>
            <a:endParaRPr lang="en-US" sz="2400" dirty="0">
              <a:latin typeface="Abadi" panose="020B0604020104020204" pitchFamily="34" charset="0"/>
            </a:endParaRPr>
          </a:p>
        </p:txBody>
      </p:sp>
      <p:pic>
        <p:nvPicPr>
          <p:cNvPr id="28" name="Picture 27">
            <a:extLst>
              <a:ext uri="{FF2B5EF4-FFF2-40B4-BE49-F238E27FC236}">
                <a16:creationId xmlns:a16="http://schemas.microsoft.com/office/drawing/2014/main" xmlns="" id="{3635D2BC-4EDA-4A3E-83BF-035608099BD5}"/>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rotWithShape="1">
          <a:blip r:embed="rId4" cstate="print">
            <a:extLst>
              <a:ext uri="{28A0092B-C50C-407E-A947-70E740481C1C}">
                <a14:useLocalDpi xmlns:a14="http://schemas.microsoft.com/office/drawing/2010/main" xmlns="" val="0"/>
              </a:ext>
            </a:extLst>
          </a:blip>
          <a:srcRect t="1538" b="-1538"/>
          <a:stretch/>
        </p:blipFill>
        <p:spPr bwMode="black">
          <a:xfrm>
            <a:off x="0" y="6126480"/>
            <a:ext cx="12192000" cy="742950"/>
          </a:xfrm>
          <a:prstGeom prst="rect">
            <a:avLst/>
          </a:prstGeom>
        </p:spPr>
      </p:pic>
      <p:cxnSp>
        <p:nvCxnSpPr>
          <p:cNvPr id="30" name="Straight Connector 29">
            <a:extLst>
              <a:ext uri="{FF2B5EF4-FFF2-40B4-BE49-F238E27FC236}">
                <a16:creationId xmlns:a16="http://schemas.microsoft.com/office/drawing/2014/main" xmlns="" id="{A3C86EB9-7FA9-42F7-B348-A7FD17436A94}"/>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xmlns="" id="{B44467C4-1BF7-4960-BFA4-B2070B8F1D7A}"/>
              </a:ext>
            </a:extLst>
          </p:cNvPr>
          <p:cNvSpPr/>
          <p:nvPr/>
        </p:nvSpPr>
        <p:spPr>
          <a:xfrm>
            <a:off x="7138809" y="1082187"/>
            <a:ext cx="2725426" cy="584775"/>
          </a:xfrm>
          <a:prstGeom prst="rect">
            <a:avLst/>
          </a:prstGeom>
        </p:spPr>
        <p:txBody>
          <a:bodyPr wrap="none">
            <a:spAutoFit/>
          </a:bodyPr>
          <a:lstStyle/>
          <a:p>
            <a:r>
              <a:rPr lang="en-US" sz="3200" b="1" dirty="0">
                <a:latin typeface="Abadi" panose="020B0604020104020204" pitchFamily="34" charset="0"/>
              </a:rPr>
              <a:t>Unique Fabrics</a:t>
            </a:r>
          </a:p>
        </p:txBody>
      </p:sp>
      <p:pic>
        <p:nvPicPr>
          <p:cNvPr id="13" name="Recording (23)">
            <a:hlinkClick r:id="" action="ppaction://media"/>
            <a:extLst>
              <a:ext uri="{FF2B5EF4-FFF2-40B4-BE49-F238E27FC236}">
                <a16:creationId xmlns:a16="http://schemas.microsoft.com/office/drawing/2014/main" xmlns="" id="{021BEFEC-6B4C-425E-8D6E-4F6D1D2E9AE0}"/>
              </a:ext>
            </a:extLst>
          </p:cNvPr>
          <p:cNvPicPr>
            <a:picLocks noChangeAspect="1"/>
          </p:cNvPicPr>
          <p:nvPr>
            <a:videoFile r:link="rId1"/>
            <p:extLst>
              <p:ext uri="{DAA4B4D4-6D71-4841-9C94-3DE7FCFB9230}">
                <p14:media xmlns:p14="http://schemas.microsoft.com/office/powerpoint/2010/main" xmlns="" r:embed="rId5">
                  <p14:trim st="28921" end="1123.204"/>
                </p14:media>
              </p:ext>
            </p:extLst>
          </p:nvPr>
        </p:nvPicPr>
        <p:blipFill>
          <a:blip r:embed="rId6" cstate="print"/>
          <a:stretch>
            <a:fillRect/>
          </a:stretch>
        </p:blipFill>
        <p:spPr>
          <a:xfrm>
            <a:off x="6736568" y="4172268"/>
            <a:ext cx="406400" cy="406400"/>
          </a:xfrm>
          <a:prstGeom prst="rect">
            <a:avLst/>
          </a:prstGeom>
        </p:spPr>
      </p:pic>
      <p:pic>
        <p:nvPicPr>
          <p:cNvPr id="3" name="Picture 2">
            <a:extLst>
              <a:ext uri="{FF2B5EF4-FFF2-40B4-BE49-F238E27FC236}">
                <a16:creationId xmlns:a16="http://schemas.microsoft.com/office/drawing/2014/main" xmlns="" id="{D9EB7D5B-415E-4C86-BCC3-893217D78B76}"/>
              </a:ext>
            </a:extLst>
          </p:cNvPr>
          <p:cNvPicPr>
            <a:picLocks noChangeAspect="1"/>
          </p:cNvPicPr>
          <p:nvPr/>
        </p:nvPicPr>
        <p:blipFill>
          <a:blip r:embed="rId7" cstate="print"/>
          <a:stretch>
            <a:fillRect/>
          </a:stretch>
        </p:blipFill>
        <p:spPr>
          <a:xfrm>
            <a:off x="1442987" y="1367244"/>
            <a:ext cx="4475971" cy="3356978"/>
          </a:xfrm>
          <a:prstGeom prst="rect">
            <a:avLst/>
          </a:prstGeom>
        </p:spPr>
      </p:pic>
    </p:spTree>
    <p:extLst>
      <p:ext uri="{BB962C8B-B14F-4D97-AF65-F5344CB8AC3E}">
        <p14:creationId xmlns:p14="http://schemas.microsoft.com/office/powerpoint/2010/main" xmlns="" val="1228495496"/>
      </p:ext>
    </p:extLst>
  </p:cSld>
  <p:clrMapOvr>
    <a:masterClrMapping/>
  </p:clrMapOvr>
  <p:transition spd="slow" advClick="0" advTm="6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216"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showWhenStopped="0">
                <p:cTn id="7" fill="hold" display="0">
                  <p:stCondLst>
                    <p:cond delay="indefinite"/>
                  </p:stCondLst>
                  <p:endCondLst>
                    <p:cond evt="onStopAudio" delay="0">
                      <p:tgtEl>
                        <p:sldTgt/>
                      </p:tgtEl>
                    </p:cond>
                  </p:endCondLst>
                </p:cTn>
                <p:tgtEl>
                  <p:spTgt spid="13"/>
                </p:tgtEl>
              </p:cMediaNode>
            </p:vide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34">
            <a:extLst>
              <a:ext uri="{FF2B5EF4-FFF2-40B4-BE49-F238E27FC236}">
                <a16:creationId xmlns:a16="http://schemas.microsoft.com/office/drawing/2014/main" xmlns="" id="{1CE580D1-F917-4567-AFB4-99AA9B52ADF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37" name="Picture 36">
            <a:extLst>
              <a:ext uri="{FF2B5EF4-FFF2-40B4-BE49-F238E27FC236}">
                <a16:creationId xmlns:a16="http://schemas.microsoft.com/office/drawing/2014/main" xmlns="" id="{1F5620B8-A2D8-4568-B566-F0453A0D9167}"/>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rotWithShape="1">
          <a:blip r:embed="rId2" cstate="print">
            <a:extLst>
              <a:ext uri="{28A0092B-C50C-407E-A947-70E740481C1C}">
                <a14:useLocalDpi xmlns:a14="http://schemas.microsoft.com/office/drawing/2010/main" xmlns="" val="0"/>
              </a:ext>
            </a:extLst>
          </a:blip>
          <a:srcRect t="1538" b="-1538"/>
          <a:stretch/>
        </p:blipFill>
        <p:spPr bwMode="black">
          <a:xfrm>
            <a:off x="0" y="6126480"/>
            <a:ext cx="12192000" cy="742950"/>
          </a:xfrm>
          <a:prstGeom prst="rect">
            <a:avLst/>
          </a:prstGeom>
        </p:spPr>
      </p:pic>
      <p:cxnSp>
        <p:nvCxnSpPr>
          <p:cNvPr id="39" name="Straight Connector 38">
            <a:extLst>
              <a:ext uri="{FF2B5EF4-FFF2-40B4-BE49-F238E27FC236}">
                <a16:creationId xmlns:a16="http://schemas.microsoft.com/office/drawing/2014/main" xmlns="" id="{1C7D2BA4-4B7A-4596-8BCC-5CF715423894}"/>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xmlns="" id="{C9D4B225-18E9-4C5B-94D8-2ABE6D161E4A}"/>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43" name="Rectangle 42">
            <a:extLst>
              <a:ext uri="{FF2B5EF4-FFF2-40B4-BE49-F238E27FC236}">
                <a16:creationId xmlns:a16="http://schemas.microsoft.com/office/drawing/2014/main" xmlns="" id="{021A4066-B261-49FE-952E-A0FE3EE75CD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cxnSp>
        <p:nvCxnSpPr>
          <p:cNvPr id="45" name="Straight Connector 44">
            <a:extLst>
              <a:ext uri="{FF2B5EF4-FFF2-40B4-BE49-F238E27FC236}">
                <a16:creationId xmlns:a16="http://schemas.microsoft.com/office/drawing/2014/main" xmlns="" id="{381B4579-E2EA-4BD7-94FF-0A0BEE135C6B}"/>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1453896" y="1847088"/>
            <a:ext cx="3530885"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47" name="Rectangle 46">
            <a:extLst>
              <a:ext uri="{FF2B5EF4-FFF2-40B4-BE49-F238E27FC236}">
                <a16:creationId xmlns:a16="http://schemas.microsoft.com/office/drawing/2014/main" xmlns="" id="{81958111-BC13-4D45-AB27-0C2C83F9BA6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grpSp>
        <p:nvGrpSpPr>
          <p:cNvPr id="49" name="Group 48">
            <a:extLst>
              <a:ext uri="{FF2B5EF4-FFF2-40B4-BE49-F238E27FC236}">
                <a16:creationId xmlns:a16="http://schemas.microsoft.com/office/drawing/2014/main" xmlns="" id="{82188758-E18A-4CE5-9D03-F4BF5D887C3F}"/>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5460131" y="482171"/>
            <a:ext cx="6091791" cy="5149101"/>
            <a:chOff x="5446003" y="583365"/>
            <a:chExt cx="6091790" cy="5181928"/>
          </a:xfrm>
        </p:grpSpPr>
        <p:sp>
          <p:nvSpPr>
            <p:cNvPr id="50" name="Rectangle 49">
              <a:extLst>
                <a:ext uri="{FF2B5EF4-FFF2-40B4-BE49-F238E27FC236}">
                  <a16:creationId xmlns:a16="http://schemas.microsoft.com/office/drawing/2014/main" xmlns="" id="{821513DD-C15F-4381-AEA6-ED9E5E218CA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5446003" y="583365"/>
              <a:ext cx="6091790" cy="5181928"/>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51" name="Rectangle 50">
              <a:extLst>
                <a:ext uri="{FF2B5EF4-FFF2-40B4-BE49-F238E27FC236}">
                  <a16:creationId xmlns:a16="http://schemas.microsoft.com/office/drawing/2014/main" xmlns="" id="{CED2DE01-7F43-4858-85FC-27022DA7812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5764828" y="915807"/>
              <a:ext cx="5461779" cy="4494927"/>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grpSp>
      <p:pic>
        <p:nvPicPr>
          <p:cNvPr id="5" name="Picture 4">
            <a:extLst>
              <a:ext uri="{FF2B5EF4-FFF2-40B4-BE49-F238E27FC236}">
                <a16:creationId xmlns:a16="http://schemas.microsoft.com/office/drawing/2014/main" xmlns="" id="{68390069-FCC2-405D-AF5D-B21447560398}"/>
              </a:ext>
            </a:extLst>
          </p:cNvPr>
          <p:cNvPicPr>
            <a:picLocks noChangeAspect="1"/>
          </p:cNvPicPr>
          <p:nvPr/>
        </p:nvPicPr>
        <p:blipFill>
          <a:blip r:embed="rId3" cstate="print">
            <a:extLst>
              <a:ext uri="{28A0092B-C50C-407E-A947-70E740481C1C}">
                <a14:useLocalDpi xmlns:a14="http://schemas.microsoft.com/office/drawing/2010/main" xmlns=""/>
              </a:ext>
            </a:extLst>
          </a:blip>
          <a:srcRect/>
          <a:stretch/>
        </p:blipFill>
        <p:spPr>
          <a:xfrm>
            <a:off x="6105356" y="2279490"/>
            <a:ext cx="4821551" cy="1539882"/>
          </a:xfrm>
          <a:prstGeom prst="rect">
            <a:avLst/>
          </a:prstGeom>
        </p:spPr>
      </p:pic>
      <p:pic>
        <p:nvPicPr>
          <p:cNvPr id="53" name="Picture 52">
            <a:extLst>
              <a:ext uri="{FF2B5EF4-FFF2-40B4-BE49-F238E27FC236}">
                <a16:creationId xmlns:a16="http://schemas.microsoft.com/office/drawing/2014/main" xmlns="" id="{D42F4933-2ECF-4EE5-BCE4-F19E3CA609FE}"/>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rotWithShape="1">
          <a:blip r:embed="rId2" cstate="print">
            <a:extLst>
              <a:ext uri="{28A0092B-C50C-407E-A947-70E740481C1C}">
                <a14:useLocalDpi xmlns:a14="http://schemas.microsoft.com/office/drawing/2010/main" xmlns="" val="0"/>
              </a:ext>
            </a:extLst>
          </a:blip>
          <a:srcRect t="1538" b="-1538"/>
          <a:stretch/>
        </p:blipFill>
        <p:spPr bwMode="black">
          <a:xfrm>
            <a:off x="0" y="6126480"/>
            <a:ext cx="12192000" cy="742950"/>
          </a:xfrm>
          <a:prstGeom prst="rect">
            <a:avLst/>
          </a:prstGeom>
        </p:spPr>
      </p:pic>
      <p:cxnSp>
        <p:nvCxnSpPr>
          <p:cNvPr id="55" name="Straight Connector 54">
            <a:extLst>
              <a:ext uri="{FF2B5EF4-FFF2-40B4-BE49-F238E27FC236}">
                <a16:creationId xmlns:a16="http://schemas.microsoft.com/office/drawing/2014/main" xmlns="" id="{C6FAC23C-014D-4AC5-AD1B-36F7D0E7EF32}"/>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31" name="Rectangle 30">
            <a:extLst>
              <a:ext uri="{FF2B5EF4-FFF2-40B4-BE49-F238E27FC236}">
                <a16:creationId xmlns:a16="http://schemas.microsoft.com/office/drawing/2014/main" xmlns="" id="{EFF4FC79-7BA3-4C41-9BA4-E79D96167707}"/>
              </a:ext>
            </a:extLst>
          </p:cNvPr>
          <p:cNvSpPr/>
          <p:nvPr/>
        </p:nvSpPr>
        <p:spPr>
          <a:xfrm>
            <a:off x="1372058" y="2131804"/>
            <a:ext cx="3520368" cy="3450613"/>
          </a:xfrm>
          <a:prstGeom prst="rect">
            <a:avLst/>
          </a:prstGeom>
        </p:spPr>
        <p:txBody>
          <a:bodyPr vert="horz" lIns="91440" tIns="45720" rIns="91440" bIns="45720" rtlCol="0" anchor="t">
            <a:normAutofit/>
          </a:bodyPr>
          <a:lstStyle/>
          <a:p>
            <a:pPr defTabSz="914400">
              <a:lnSpc>
                <a:spcPct val="120000"/>
              </a:lnSpc>
              <a:spcAft>
                <a:spcPts val="1000"/>
              </a:spcAft>
              <a:buClr>
                <a:schemeClr val="accent1"/>
              </a:buClr>
              <a:buSzPct val="100000"/>
            </a:pPr>
            <a:r>
              <a:rPr lang="en-GB" sz="2400" dirty="0">
                <a:latin typeface="Abadi" panose="020B0604020104020204" pitchFamily="34" charset="0"/>
              </a:rPr>
              <a:t>By helping to fund this conservation work, you will be helping the museum to preserve a rare example of craftwork of this kind.</a:t>
            </a:r>
            <a:endParaRPr lang="en-US" sz="2400" dirty="0">
              <a:latin typeface="Abadi" panose="020B0604020104020204" pitchFamily="34" charset="0"/>
            </a:endParaRPr>
          </a:p>
        </p:txBody>
      </p:sp>
      <p:sp>
        <p:nvSpPr>
          <p:cNvPr id="32" name="Rectangle 31">
            <a:extLst>
              <a:ext uri="{FF2B5EF4-FFF2-40B4-BE49-F238E27FC236}">
                <a16:creationId xmlns:a16="http://schemas.microsoft.com/office/drawing/2014/main" xmlns="" id="{EB6570F0-F9E2-49D4-91D2-7E2C2CCA0939}"/>
              </a:ext>
            </a:extLst>
          </p:cNvPr>
          <p:cNvSpPr/>
          <p:nvPr/>
        </p:nvSpPr>
        <p:spPr>
          <a:xfrm>
            <a:off x="1372058" y="950951"/>
            <a:ext cx="3612722" cy="584775"/>
          </a:xfrm>
          <a:prstGeom prst="rect">
            <a:avLst/>
          </a:prstGeom>
        </p:spPr>
        <p:txBody>
          <a:bodyPr wrap="square">
            <a:spAutoFit/>
          </a:bodyPr>
          <a:lstStyle/>
          <a:p>
            <a:pPr lvl="0">
              <a:defRPr/>
            </a:pPr>
            <a:r>
              <a:rPr lang="en-GB" sz="3200" b="1" dirty="0">
                <a:solidFill>
                  <a:prstClr val="black"/>
                </a:solidFill>
                <a:latin typeface="Abadi" panose="020B0604020104020204" pitchFamily="34" charset="0"/>
              </a:rPr>
              <a:t>Why help us?</a:t>
            </a:r>
          </a:p>
        </p:txBody>
      </p:sp>
    </p:spTree>
    <p:extLst>
      <p:ext uri="{BB962C8B-B14F-4D97-AF65-F5344CB8AC3E}">
        <p14:creationId xmlns:p14="http://schemas.microsoft.com/office/powerpoint/2010/main" xmlns="" val="2873075618"/>
      </p:ext>
    </p:extLst>
  </p:cSld>
  <p:clrMapOvr>
    <a:masterClrMapping/>
  </p:clrMapOvr>
  <p:transition spd="slow" advClick="0" advTm="6000">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xmlns="" id="{1CE580D1-F917-4567-AFB4-99AA9B52ADF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2" name="Picture 11">
            <a:extLst>
              <a:ext uri="{FF2B5EF4-FFF2-40B4-BE49-F238E27FC236}">
                <a16:creationId xmlns:a16="http://schemas.microsoft.com/office/drawing/2014/main" xmlns="" id="{1F5620B8-A2D8-4568-B566-F0453A0D9167}"/>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rotWithShape="1">
          <a:blip r:embed="rId3" cstate="print">
            <a:extLst>
              <a:ext uri="{28A0092B-C50C-407E-A947-70E740481C1C}">
                <a14:useLocalDpi xmlns:a14="http://schemas.microsoft.com/office/drawing/2010/main" xmlns="" val="0"/>
              </a:ext>
            </a:extLst>
          </a:blip>
          <a:srcRect t="1538" b="-1538"/>
          <a:stretch/>
        </p:blipFill>
        <p:spPr bwMode="black">
          <a:xfrm>
            <a:off x="0" y="6126480"/>
            <a:ext cx="12192000" cy="742950"/>
          </a:xfrm>
          <a:prstGeom prst="rect">
            <a:avLst/>
          </a:prstGeom>
        </p:spPr>
      </p:pic>
      <p:cxnSp>
        <p:nvCxnSpPr>
          <p:cNvPr id="14" name="Straight Connector 13">
            <a:extLst>
              <a:ext uri="{FF2B5EF4-FFF2-40B4-BE49-F238E27FC236}">
                <a16:creationId xmlns:a16="http://schemas.microsoft.com/office/drawing/2014/main" xmlns="" id="{1C7D2BA4-4B7A-4596-8BCC-5CF715423894}"/>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xmlns="" id="{C9D4B225-18E9-4C5B-94D8-2ABE6D161E4A}"/>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18" name="Rectangle 17">
            <a:extLst>
              <a:ext uri="{FF2B5EF4-FFF2-40B4-BE49-F238E27FC236}">
                <a16:creationId xmlns:a16="http://schemas.microsoft.com/office/drawing/2014/main" xmlns="" id="{5BB14454-D00C-4958-BB39-F5F9F3ACD49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 name="Straight Connector 19">
            <a:extLst>
              <a:ext uri="{FF2B5EF4-FFF2-40B4-BE49-F238E27FC236}">
                <a16:creationId xmlns:a16="http://schemas.microsoft.com/office/drawing/2014/main" xmlns="" id="{28A657A7-C4E5-425B-98FA-BB817FF7BFB0}"/>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7218029" y="1847088"/>
            <a:ext cx="3520368"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2" name="Rectangle 21">
            <a:extLst>
              <a:ext uri="{FF2B5EF4-FFF2-40B4-BE49-F238E27FC236}">
                <a16:creationId xmlns:a16="http://schemas.microsoft.com/office/drawing/2014/main" xmlns="" id="{A1084370-0E70-4003-9787-3490FCC20E1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grpSp>
        <p:nvGrpSpPr>
          <p:cNvPr id="24" name="Group 23">
            <a:extLst>
              <a:ext uri="{FF2B5EF4-FFF2-40B4-BE49-F238E27FC236}">
                <a16:creationId xmlns:a16="http://schemas.microsoft.com/office/drawing/2014/main" xmlns="" id="{2B7C66D2-22E8-4E8F-829B-050BFA7C86C5}"/>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632237" y="482171"/>
            <a:ext cx="6104331" cy="5149101"/>
            <a:chOff x="7463259" y="583365"/>
            <a:chExt cx="6104330" cy="5181928"/>
          </a:xfrm>
        </p:grpSpPr>
        <p:sp>
          <p:nvSpPr>
            <p:cNvPr id="25" name="Rectangle 24">
              <a:extLst>
                <a:ext uri="{FF2B5EF4-FFF2-40B4-BE49-F238E27FC236}">
                  <a16:creationId xmlns:a16="http://schemas.microsoft.com/office/drawing/2014/main" xmlns="" id="{F0B78D6F-1F61-4DBB-8F5A-934BB850DD1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7463259" y="583365"/>
              <a:ext cx="6104330" cy="5181928"/>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xmlns="" id="{23EA261D-1F8C-4BE5-8586-3C1CC5CE80F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7776318" y="915807"/>
              <a:ext cx="5471354" cy="4494927"/>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28" name="Picture 27">
            <a:extLst>
              <a:ext uri="{FF2B5EF4-FFF2-40B4-BE49-F238E27FC236}">
                <a16:creationId xmlns:a16="http://schemas.microsoft.com/office/drawing/2014/main" xmlns="" id="{3635D2BC-4EDA-4A3E-83BF-035608099BD5}"/>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rotWithShape="1">
          <a:blip r:embed="rId3" cstate="print">
            <a:extLst>
              <a:ext uri="{28A0092B-C50C-407E-A947-70E740481C1C}">
                <a14:useLocalDpi xmlns:a14="http://schemas.microsoft.com/office/drawing/2010/main" xmlns="" val="0"/>
              </a:ext>
            </a:extLst>
          </a:blip>
          <a:srcRect t="1538" b="-1538"/>
          <a:stretch/>
        </p:blipFill>
        <p:spPr bwMode="black">
          <a:xfrm>
            <a:off x="0" y="6126480"/>
            <a:ext cx="12192000" cy="742950"/>
          </a:xfrm>
          <a:prstGeom prst="rect">
            <a:avLst/>
          </a:prstGeom>
        </p:spPr>
      </p:pic>
      <p:cxnSp>
        <p:nvCxnSpPr>
          <p:cNvPr id="30" name="Straight Connector 29">
            <a:extLst>
              <a:ext uri="{FF2B5EF4-FFF2-40B4-BE49-F238E27FC236}">
                <a16:creationId xmlns:a16="http://schemas.microsoft.com/office/drawing/2014/main" xmlns="" id="{A3C86EB9-7FA9-42F7-B348-A7FD17436A94}"/>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xmlns="" id="{D2B641B8-B178-443A-BA40-C7DA397BD2DD}"/>
              </a:ext>
            </a:extLst>
          </p:cNvPr>
          <p:cNvSpPr/>
          <p:nvPr/>
        </p:nvSpPr>
        <p:spPr>
          <a:xfrm>
            <a:off x="7132947" y="2302773"/>
            <a:ext cx="3520368" cy="3450613"/>
          </a:xfrm>
          <a:prstGeom prst="rect">
            <a:avLst/>
          </a:prstGeom>
        </p:spPr>
        <p:txBody>
          <a:bodyPr vert="horz" lIns="91440" tIns="45720" rIns="91440" bIns="45720" rtlCol="0" anchor="t">
            <a:normAutofit/>
          </a:bodyPr>
          <a:lstStyle/>
          <a:p>
            <a:pPr defTabSz="914400">
              <a:lnSpc>
                <a:spcPct val="120000"/>
              </a:lnSpc>
              <a:spcAft>
                <a:spcPts val="1000"/>
              </a:spcAft>
              <a:buClr>
                <a:schemeClr val="accent1"/>
              </a:buClr>
              <a:buSzPct val="100000"/>
            </a:pPr>
            <a:r>
              <a:rPr lang="en-GB" sz="2400" dirty="0">
                <a:latin typeface="Abadi" panose="020B0604020104020204" pitchFamily="34" charset="0"/>
              </a:rPr>
              <a:t>This is our first ever crowdfunding project, so we are really excited about it and wish to thank all our supporters.</a:t>
            </a:r>
            <a:endParaRPr lang="en-US" sz="2400" dirty="0">
              <a:latin typeface="Abadi" panose="020B0604020104020204" pitchFamily="34" charset="0"/>
            </a:endParaRPr>
          </a:p>
        </p:txBody>
      </p:sp>
      <p:sp>
        <p:nvSpPr>
          <p:cNvPr id="21" name="Rectangle 20">
            <a:extLst>
              <a:ext uri="{FF2B5EF4-FFF2-40B4-BE49-F238E27FC236}">
                <a16:creationId xmlns:a16="http://schemas.microsoft.com/office/drawing/2014/main" xmlns="" id="{9230CAC4-311D-4538-B2F4-03E2322D14A6}"/>
              </a:ext>
            </a:extLst>
          </p:cNvPr>
          <p:cNvSpPr/>
          <p:nvPr/>
        </p:nvSpPr>
        <p:spPr>
          <a:xfrm>
            <a:off x="7132947" y="1089926"/>
            <a:ext cx="1991251" cy="584775"/>
          </a:xfrm>
          <a:prstGeom prst="rect">
            <a:avLst/>
          </a:prstGeom>
        </p:spPr>
        <p:txBody>
          <a:bodyPr wrap="none">
            <a:spAutoFit/>
          </a:bodyPr>
          <a:lstStyle/>
          <a:p>
            <a:r>
              <a:rPr lang="en-US" sz="3200" b="1" dirty="0">
                <a:latin typeface="Abadi" panose="020B0604020104020204" pitchFamily="34" charset="0"/>
              </a:rPr>
              <a:t>Thank You</a:t>
            </a:r>
          </a:p>
        </p:txBody>
      </p:sp>
    </p:spTree>
    <p:extLst>
      <p:ext uri="{BB962C8B-B14F-4D97-AF65-F5344CB8AC3E}">
        <p14:creationId xmlns:p14="http://schemas.microsoft.com/office/powerpoint/2010/main" xmlns="" val="1158569218"/>
      </p:ext>
    </p:extLst>
  </p:cSld>
  <p:clrMapOvr>
    <a:masterClrMapping/>
  </p:clrMapOvr>
  <p:transition spd="slow" advClick="0" advTm="6000">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5E980519-AAD6-4027-831A-E0345283C83A}"/>
              </a:ext>
            </a:extLst>
          </p:cNvPr>
          <p:cNvSpPr txBox="1"/>
          <p:nvPr/>
        </p:nvSpPr>
        <p:spPr>
          <a:xfrm>
            <a:off x="0" y="988777"/>
            <a:ext cx="12192000" cy="5370701"/>
          </a:xfrm>
          <a:prstGeom prst="rect">
            <a:avLst/>
          </a:prstGeom>
          <a:noFill/>
        </p:spPr>
        <p:txBody>
          <a:bodyPr wrap="square" rtlCol="0">
            <a:spAutoFit/>
          </a:bodyPr>
          <a:lstStyle/>
          <a:p>
            <a:pPr algn="ctr">
              <a:spcAft>
                <a:spcPts val="600"/>
              </a:spcAft>
            </a:pPr>
            <a:r>
              <a:rPr lang="en-GB" sz="2800" b="1" dirty="0">
                <a:latin typeface="Abadi Extra Light" panose="020B0204020104020204" pitchFamily="34" charset="0"/>
              </a:rPr>
              <a:t>Sources</a:t>
            </a:r>
          </a:p>
          <a:p>
            <a:pPr algn="ctr">
              <a:spcAft>
                <a:spcPts val="600"/>
              </a:spcAft>
            </a:pPr>
            <a:endParaRPr lang="en-GB" sz="1600" dirty="0">
              <a:latin typeface="Abadi Extra Light" panose="020B0204020104020204" pitchFamily="34" charset="0"/>
            </a:endParaRPr>
          </a:p>
          <a:p>
            <a:pPr algn="ctr">
              <a:spcAft>
                <a:spcPts val="600"/>
              </a:spcAft>
            </a:pPr>
            <a:endParaRPr lang="en-GB" sz="1600" dirty="0">
              <a:latin typeface="Abadi Extra Light" panose="020B0204020104020204" pitchFamily="34" charset="0"/>
            </a:endParaRPr>
          </a:p>
          <a:p>
            <a:pPr algn="ctr">
              <a:spcAft>
                <a:spcPts val="600"/>
              </a:spcAft>
            </a:pPr>
            <a:r>
              <a:rPr lang="en-GB" sz="1600" u="sng" dirty="0">
                <a:latin typeface="Abadi Extra Light" panose="020B0204020104020204" pitchFamily="34" charset="0"/>
              </a:rPr>
              <a:t>Music</a:t>
            </a:r>
          </a:p>
          <a:p>
            <a:pPr algn="ctr">
              <a:spcAft>
                <a:spcPts val="600"/>
              </a:spcAft>
            </a:pPr>
            <a:r>
              <a:rPr lang="en-GB" sz="1600" dirty="0">
                <a:latin typeface="Abadi Extra Light" panose="020B0204020104020204" pitchFamily="34" charset="0"/>
              </a:rPr>
              <a:t>Nature by </a:t>
            </a:r>
            <a:r>
              <a:rPr lang="en-GB" sz="1600" dirty="0" err="1">
                <a:latin typeface="Abadi Extra Light" panose="020B0204020104020204" pitchFamily="34" charset="0"/>
              </a:rPr>
              <a:t>MaxKoMusic</a:t>
            </a:r>
            <a:r>
              <a:rPr lang="en-GB" sz="1600" dirty="0">
                <a:latin typeface="Abadi Extra Light" panose="020B0204020104020204" pitchFamily="34" charset="0"/>
              </a:rPr>
              <a:t> | https://maxkomusic.com/</a:t>
            </a:r>
          </a:p>
          <a:p>
            <a:pPr algn="ctr">
              <a:spcAft>
                <a:spcPts val="600"/>
              </a:spcAft>
            </a:pPr>
            <a:r>
              <a:rPr lang="en-GB" sz="1600" dirty="0">
                <a:latin typeface="Abadi Extra Light" panose="020B0204020104020204" pitchFamily="34" charset="0"/>
              </a:rPr>
              <a:t>Music promoted by https://www.free-stock-music.com</a:t>
            </a:r>
          </a:p>
          <a:p>
            <a:pPr algn="ctr">
              <a:spcAft>
                <a:spcPts val="600"/>
              </a:spcAft>
            </a:pPr>
            <a:r>
              <a:rPr lang="en-GB" sz="1600" dirty="0">
                <a:latin typeface="Abadi Extra Light" panose="020B0204020104020204" pitchFamily="34" charset="0"/>
              </a:rPr>
              <a:t>Creative Commons Attribution-</a:t>
            </a:r>
            <a:r>
              <a:rPr lang="en-GB" sz="1600" dirty="0" err="1">
                <a:latin typeface="Abadi Extra Light" panose="020B0204020104020204" pitchFamily="34" charset="0"/>
              </a:rPr>
              <a:t>ShareAlike</a:t>
            </a:r>
            <a:r>
              <a:rPr lang="en-GB" sz="1600" dirty="0">
                <a:latin typeface="Abadi Extra Light" panose="020B0204020104020204" pitchFamily="34" charset="0"/>
              </a:rPr>
              <a:t> 3.0 </a:t>
            </a:r>
            <a:r>
              <a:rPr lang="en-GB" sz="1600" dirty="0" err="1">
                <a:latin typeface="Abadi Extra Light" panose="020B0204020104020204" pitchFamily="34" charset="0"/>
              </a:rPr>
              <a:t>Unported</a:t>
            </a:r>
            <a:endParaRPr lang="en-GB" sz="1600" dirty="0">
              <a:latin typeface="Abadi Extra Light" panose="020B0204020104020204" pitchFamily="34" charset="0"/>
            </a:endParaRPr>
          </a:p>
          <a:p>
            <a:pPr algn="ctr">
              <a:spcAft>
                <a:spcPts val="600"/>
              </a:spcAft>
            </a:pPr>
            <a:r>
              <a:rPr lang="en-GB" sz="1600" dirty="0">
                <a:latin typeface="Abadi Extra Light" panose="020B0204020104020204" pitchFamily="34" charset="0"/>
                <a:hlinkClick r:id="rId2"/>
              </a:rPr>
              <a:t>https://creativecommons.org/licenses/by-sa/3.0/deed.en_US</a:t>
            </a:r>
            <a:endParaRPr lang="en-GB" sz="1600" dirty="0">
              <a:latin typeface="Abadi Extra Light" panose="020B0204020104020204" pitchFamily="34" charset="0"/>
            </a:endParaRPr>
          </a:p>
          <a:p>
            <a:pPr algn="ctr">
              <a:spcAft>
                <a:spcPts val="600"/>
              </a:spcAft>
            </a:pPr>
            <a:endParaRPr lang="en-GB" sz="1600" dirty="0">
              <a:latin typeface="Abadi Extra Light" panose="020B0204020104020204" pitchFamily="34" charset="0"/>
            </a:endParaRPr>
          </a:p>
          <a:p>
            <a:pPr algn="ctr">
              <a:spcAft>
                <a:spcPts val="600"/>
              </a:spcAft>
            </a:pPr>
            <a:r>
              <a:rPr lang="en-GB" sz="1600" u="sng" dirty="0">
                <a:latin typeface="Abadi Extra Light" panose="020B0204020104020204" pitchFamily="34" charset="0"/>
              </a:rPr>
              <a:t>Durbar Hall Images Credit</a:t>
            </a:r>
          </a:p>
          <a:p>
            <a:pPr algn="ctr">
              <a:spcAft>
                <a:spcPts val="600"/>
              </a:spcAft>
            </a:pPr>
            <a:r>
              <a:rPr lang="en-GB" sz="1600" dirty="0">
                <a:latin typeface="Abadi Extra Light" panose="020B0204020104020204" pitchFamily="34" charset="0"/>
              </a:rPr>
              <a:t>John Fox</a:t>
            </a:r>
          </a:p>
          <a:p>
            <a:pPr algn="ctr">
              <a:spcAft>
                <a:spcPts val="600"/>
              </a:spcAft>
            </a:pPr>
            <a:endParaRPr lang="en-GB" sz="1600" dirty="0">
              <a:latin typeface="Abadi Extra Light" panose="020B0204020104020204" pitchFamily="34" charset="0"/>
            </a:endParaRPr>
          </a:p>
          <a:p>
            <a:pPr algn="ctr">
              <a:spcAft>
                <a:spcPts val="600"/>
              </a:spcAft>
            </a:pPr>
            <a:r>
              <a:rPr lang="en-GB" sz="1600" u="sng" dirty="0">
                <a:latin typeface="Abadi Extra Light" panose="020B0204020104020204" pitchFamily="34" charset="0"/>
              </a:rPr>
              <a:t>Conservation Report Photos</a:t>
            </a:r>
          </a:p>
          <a:p>
            <a:pPr algn="ctr">
              <a:spcAft>
                <a:spcPts val="600"/>
              </a:spcAft>
            </a:pPr>
            <a:r>
              <a:rPr lang="en-GB" sz="1600" dirty="0">
                <a:latin typeface="Abadi Extra Light" panose="020B0204020104020204" pitchFamily="34" charset="0"/>
              </a:rPr>
              <a:t>Alex Seth-Smith ACR</a:t>
            </a:r>
          </a:p>
          <a:p>
            <a:pPr algn="ctr">
              <a:spcAft>
                <a:spcPts val="600"/>
              </a:spcAft>
            </a:pPr>
            <a:endParaRPr lang="en-GB" sz="1600" dirty="0">
              <a:latin typeface="Abadi Extra Light" panose="020B0204020104020204" pitchFamily="34" charset="0"/>
            </a:endParaRPr>
          </a:p>
          <a:p>
            <a:pPr algn="ctr">
              <a:spcAft>
                <a:spcPts val="600"/>
              </a:spcAft>
            </a:pPr>
            <a:endParaRPr lang="en-GB" sz="1600" dirty="0">
              <a:latin typeface="Abadi Extra Light" panose="020B0204020104020204" pitchFamily="34" charset="0"/>
            </a:endParaRPr>
          </a:p>
        </p:txBody>
      </p:sp>
    </p:spTree>
    <p:extLst>
      <p:ext uri="{BB962C8B-B14F-4D97-AF65-F5344CB8AC3E}">
        <p14:creationId xmlns:p14="http://schemas.microsoft.com/office/powerpoint/2010/main" xmlns="" val="1401304072"/>
      </p:ext>
    </p:extLst>
  </p:cSld>
  <p:clrMapOvr>
    <a:masterClrMapping/>
  </p:clrMapOvr>
  <p:transition spd="med" advClick="0" advTm="3000">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HMAG-Anim-logo">
            <a:hlinkClick r:id="" action="ppaction://media"/>
            <a:extLst>
              <a:ext uri="{FF2B5EF4-FFF2-40B4-BE49-F238E27FC236}">
                <a16:creationId xmlns:a16="http://schemas.microsoft.com/office/drawing/2014/main" xmlns="" id="{08CC6BCA-4FE9-4524-B473-C7AC57513206}"/>
              </a:ext>
            </a:extLst>
          </p:cNvPr>
          <p:cNvPicPr>
            <a:picLocks noChangeAspect="1"/>
          </p:cNvPicPr>
          <p:nvPr>
            <a:videoFile r:link="rId1"/>
            <p:extLst>
              <p:ext uri="{DAA4B4D4-6D71-4841-9C94-3DE7FCFB9230}">
                <p14:media xmlns:p14="http://schemas.microsoft.com/office/powerpoint/2010/main" xmlns="" r:embed="rId4"/>
              </p:ext>
            </p:extLst>
          </p:nvPr>
        </p:nvPicPr>
        <p:blipFill>
          <a:blip r:embed="rId5" cstate="print"/>
          <a:stretch>
            <a:fillRect/>
          </a:stretch>
        </p:blipFill>
        <p:spPr>
          <a:xfrm>
            <a:off x="0" y="0"/>
            <a:ext cx="12192000" cy="6858000"/>
          </a:xfrm>
          <a:prstGeom prst="rect">
            <a:avLst/>
          </a:prstGeom>
        </p:spPr>
      </p:pic>
    </p:spTree>
    <p:extLst>
      <p:ext uri="{BB962C8B-B14F-4D97-AF65-F5344CB8AC3E}">
        <p14:creationId xmlns:p14="http://schemas.microsoft.com/office/powerpoint/2010/main" xmlns="" val="4136016347"/>
      </p:ext>
    </p:extLst>
  </p:cSld>
  <p:clrMapOvr>
    <a:masterClrMapping/>
  </p:clrMapOvr>
  <p:transition spd="slow" advClick="0" advTm="60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04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xmlns="" name="Gallery" id="{BBFCD31E-59A1-489D-B089-A3EAD7CAE12E}" vid="{F5E91637-A7B6-4E27-B710-77DA7014EE1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1128</TotalTime>
  <Words>444</Words>
  <Application>Microsoft Office PowerPoint</Application>
  <PresentationFormat>Custom</PresentationFormat>
  <Paragraphs>50</Paragraphs>
  <Slides>15</Slides>
  <Notes>9</Notes>
  <HiddenSlides>0</HiddenSlides>
  <MMClips>4</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Gallery</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Philip Hadland</dc:creator>
  <cp:lastModifiedBy>Richard Street</cp:lastModifiedBy>
  <cp:revision>64</cp:revision>
  <dcterms:created xsi:type="dcterms:W3CDTF">2021-03-02T17:33:07Z</dcterms:created>
  <dcterms:modified xsi:type="dcterms:W3CDTF">2021-12-08T14:01:21Z</dcterms:modified>
</cp:coreProperties>
</file>